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5" r:id="rId1"/>
  </p:sldMasterIdLst>
  <p:notesMasterIdLst>
    <p:notesMasterId r:id="rId61"/>
  </p:notesMasterIdLst>
  <p:sldIdLst>
    <p:sldId id="256" r:id="rId2"/>
    <p:sldId id="477" r:id="rId3"/>
    <p:sldId id="478" r:id="rId4"/>
    <p:sldId id="448" r:id="rId5"/>
    <p:sldId id="479" r:id="rId6"/>
    <p:sldId id="1255" r:id="rId7"/>
    <p:sldId id="1273" r:id="rId8"/>
    <p:sldId id="1274" r:id="rId9"/>
    <p:sldId id="1257" r:id="rId10"/>
    <p:sldId id="449" r:id="rId11"/>
    <p:sldId id="450" r:id="rId12"/>
    <p:sldId id="1060" r:id="rId13"/>
    <p:sldId id="1252" r:id="rId14"/>
    <p:sldId id="1253" r:id="rId15"/>
    <p:sldId id="1254" r:id="rId16"/>
    <p:sldId id="1258" r:id="rId17"/>
    <p:sldId id="1263" r:id="rId18"/>
    <p:sldId id="1264" r:id="rId19"/>
    <p:sldId id="1265" r:id="rId20"/>
    <p:sldId id="1259" r:id="rId21"/>
    <p:sldId id="1260" r:id="rId22"/>
    <p:sldId id="1261" r:id="rId23"/>
    <p:sldId id="1262" r:id="rId24"/>
    <p:sldId id="452" r:id="rId25"/>
    <p:sldId id="495" r:id="rId26"/>
    <p:sldId id="1268" r:id="rId27"/>
    <p:sldId id="1269" r:id="rId28"/>
    <p:sldId id="453" r:id="rId29"/>
    <p:sldId id="1275" r:id="rId30"/>
    <p:sldId id="1276" r:id="rId31"/>
    <p:sldId id="1266" r:id="rId32"/>
    <p:sldId id="454" r:id="rId33"/>
    <p:sldId id="493" r:id="rId34"/>
    <p:sldId id="494" r:id="rId35"/>
    <p:sldId id="456" r:id="rId36"/>
    <p:sldId id="1267" r:id="rId37"/>
    <p:sldId id="1271" r:id="rId38"/>
    <p:sldId id="1272" r:id="rId39"/>
    <p:sldId id="1277" r:id="rId40"/>
    <p:sldId id="905" r:id="rId41"/>
    <p:sldId id="458" r:id="rId42"/>
    <p:sldId id="459" r:id="rId43"/>
    <p:sldId id="460" r:id="rId44"/>
    <p:sldId id="483" r:id="rId45"/>
    <p:sldId id="1226" r:id="rId46"/>
    <p:sldId id="1251" r:id="rId47"/>
    <p:sldId id="461" r:id="rId48"/>
    <p:sldId id="489" r:id="rId49"/>
    <p:sldId id="462" r:id="rId50"/>
    <p:sldId id="463" r:id="rId51"/>
    <p:sldId id="488" r:id="rId52"/>
    <p:sldId id="490" r:id="rId53"/>
    <p:sldId id="464" r:id="rId54"/>
    <p:sldId id="480" r:id="rId55"/>
    <p:sldId id="481" r:id="rId56"/>
    <p:sldId id="491" r:id="rId57"/>
    <p:sldId id="492" r:id="rId58"/>
    <p:sldId id="465" r:id="rId59"/>
    <p:sldId id="447" r:id="rId6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p:scale>
          <a:sx n="75" d="100"/>
          <a:sy n="75" d="100"/>
        </p:scale>
        <p:origin x="768" y="144"/>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000" dirty="0"/>
            <a:t>所有损害优化的方法都是正则化。</a:t>
          </a:r>
        </a:p>
      </dgm:t>
    </dgm:pt>
    <dgm:pt modelId="{1C7A80F1-86C4-424F-9840-90BCB07D654B}" type="sibTrans" cxnId="{C81B5CC3-E7EF-4012-9950-B3EC99F54573}">
      <dgm:prSet/>
      <dgm:spPr/>
      <dgm:t>
        <a:bodyPr/>
        <a:lstStyle/>
        <a:p>
          <a:endParaRPr lang="zh-CN" altLang="en-US" sz="900"/>
        </a:p>
      </dgm:t>
    </dgm:pt>
    <dgm:pt modelId="{0BDF28E4-3DD2-49C4-ADA0-8A4D042CDCAA}" type="parTrans" cxnId="{C81B5CC3-E7EF-4012-9950-B3EC99F54573}">
      <dgm:prSet/>
      <dgm:spPr/>
      <dgm:t>
        <a:bodyPr/>
        <a:lstStyle/>
        <a:p>
          <a:endParaRPr lang="zh-CN" altLang="en-US" sz="900"/>
        </a:p>
      </dgm:t>
    </dgm:pt>
    <dgm:pt modelId="{DB307B8E-5B07-4FB9-927C-FCB1686BA255}">
      <dgm:prSet custT="1"/>
      <dgm:spPr/>
      <dgm:t>
        <a:bodyPr/>
        <a:lstStyle/>
        <a:p>
          <a:pPr rtl="0"/>
          <a:r>
            <a:rPr lang="zh-CN" altLang="en-US" sz="1800" dirty="0"/>
            <a:t>增加优化约束</a:t>
          </a:r>
          <a:endParaRPr lang="en-US" altLang="zh-CN" sz="1800" dirty="0"/>
        </a:p>
      </dgm:t>
    </dgm:pt>
    <dgm:pt modelId="{A9229453-57E9-4A0C-9186-0D49225E969E}" type="sibTrans" cxnId="{DA53CB38-9F6B-4C21-BD28-D1F63551230E}">
      <dgm:prSet/>
      <dgm:spPr/>
      <dgm:t>
        <a:bodyPr/>
        <a:lstStyle/>
        <a:p>
          <a:endParaRPr lang="zh-CN" altLang="en-US" sz="900"/>
        </a:p>
      </dgm:t>
    </dgm:pt>
    <dgm:pt modelId="{40A169F2-70EE-4009-97A2-C1E2CA251AE8}" type="parTrans" cxnId="{DA53CB38-9F6B-4C21-BD28-D1F63551230E}">
      <dgm:prSet/>
      <dgm:spPr/>
      <dgm:t>
        <a:bodyPr/>
        <a:lstStyle/>
        <a:p>
          <a:endParaRPr lang="zh-CN" altLang="en-US" sz="900"/>
        </a:p>
      </dgm:t>
    </dgm:pt>
    <dgm:pt modelId="{3A66B05C-C306-4566-ADB4-BD58EF99E13F}">
      <dgm:prSet custT="1"/>
      <dgm:spPr/>
      <dgm:t>
        <a:bodyPr/>
        <a:lstStyle/>
        <a:p>
          <a:pPr rtl="0"/>
          <a:r>
            <a:rPr lang="zh-CN" altLang="en-US" sz="1800" dirty="0"/>
            <a:t>干扰优化过程</a:t>
          </a:r>
        </a:p>
      </dgm:t>
    </dgm:pt>
    <dgm:pt modelId="{C0EB23F3-E30C-4600-81D9-825401C2251F}" type="sibTrans" cxnId="{B37680F7-BA20-4DD0-BBFC-22FFC6988DAB}">
      <dgm:prSet/>
      <dgm:spPr/>
      <dgm:t>
        <a:bodyPr/>
        <a:lstStyle/>
        <a:p>
          <a:endParaRPr lang="zh-CN" altLang="en-US" sz="900"/>
        </a:p>
      </dgm:t>
    </dgm:pt>
    <dgm:pt modelId="{013B59AA-A8DF-4C7C-9DB4-7BB8FC4371C0}" type="parTrans" cxnId="{B37680F7-BA20-4DD0-BBFC-22FFC6988DAB}">
      <dgm:prSet/>
      <dgm:spPr/>
      <dgm:t>
        <a:bodyPr/>
        <a:lstStyle/>
        <a:p>
          <a:endParaRPr lang="zh-CN" altLang="en-US" sz="9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2945606" y="597794"/>
          <a:ext cx="1611974" cy="559528"/>
        </a:xfrm>
        <a:custGeom>
          <a:avLst/>
          <a:gdLst/>
          <a:ahLst/>
          <a:cxnLst/>
          <a:rect l="0" t="0" r="0" b="0"/>
          <a:pathLst>
            <a:path>
              <a:moveTo>
                <a:pt x="0" y="0"/>
              </a:moveTo>
              <a:lnTo>
                <a:pt x="0" y="279764"/>
              </a:lnTo>
              <a:lnTo>
                <a:pt x="1611974" y="279764"/>
              </a:lnTo>
              <a:lnTo>
                <a:pt x="1611974" y="559528"/>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333631" y="597794"/>
          <a:ext cx="1611974" cy="559528"/>
        </a:xfrm>
        <a:custGeom>
          <a:avLst/>
          <a:gdLst/>
          <a:ahLst/>
          <a:cxnLst/>
          <a:rect l="0" t="0" r="0" b="0"/>
          <a:pathLst>
            <a:path>
              <a:moveTo>
                <a:pt x="1611974" y="0"/>
              </a:moveTo>
              <a:lnTo>
                <a:pt x="1611974" y="279764"/>
              </a:lnTo>
              <a:lnTo>
                <a:pt x="0" y="279764"/>
              </a:lnTo>
              <a:lnTo>
                <a:pt x="0" y="559528"/>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937231" y="134132"/>
          <a:ext cx="4016748" cy="46366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所有损害优化的方法都是正则化。</a:t>
          </a:r>
        </a:p>
      </dsp:txBody>
      <dsp:txXfrm>
        <a:off x="937231" y="134132"/>
        <a:ext cx="4016748" cy="463662"/>
      </dsp:txXfrm>
    </dsp:sp>
    <dsp:sp modelId="{D2B477F3-791F-46FC-A50D-FA3601860E25}">
      <dsp:nvSpPr>
        <dsp:cNvPr id="0" name=""/>
        <dsp:cNvSpPr/>
      </dsp:nvSpPr>
      <dsp:spPr>
        <a:xfrm>
          <a:off x="1420" y="1157323"/>
          <a:ext cx="2664421" cy="461144"/>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增加优化约束</a:t>
          </a:r>
          <a:endParaRPr lang="en-US" altLang="zh-CN" sz="1800" kern="1200" dirty="0"/>
        </a:p>
      </dsp:txBody>
      <dsp:txXfrm>
        <a:off x="1420" y="1157323"/>
        <a:ext cx="2664421" cy="461144"/>
      </dsp:txXfrm>
    </dsp:sp>
    <dsp:sp modelId="{7509D6B6-898D-4FC7-8441-00720BF18D07}">
      <dsp:nvSpPr>
        <dsp:cNvPr id="0" name=""/>
        <dsp:cNvSpPr/>
      </dsp:nvSpPr>
      <dsp:spPr>
        <a:xfrm>
          <a:off x="3225370" y="1157323"/>
          <a:ext cx="2664421" cy="449607"/>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干扰优化过程</a:t>
          </a:r>
        </a:p>
      </dsp:txBody>
      <dsp:txXfrm>
        <a:off x="3225370" y="1157323"/>
        <a:ext cx="2664421" cy="44960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0-04-19T17:11:36.332"/>
    </inkml:context>
    <inkml:brush xml:id="br0">
      <inkml:brushProperty name="width" value="0.05292" units="cm"/>
      <inkml:brushProperty name="height" value="0.05292" units="cm"/>
      <inkml:brushProperty name="color" value="#FF0000"/>
    </inkml:brush>
  </inkml:definitions>
  <inkml:trace contextRef="#ctx0" brushRef="#br0">4302 3060 0,'0'0'24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9/21/2020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loud.google.com/tpu/docs/inception-v3-advance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ψ(·)</a:t>
            </a:r>
            <a:r>
              <a:rPr lang="zh-CN" altLang="en-US" dirty="0"/>
              <a:t>为学习率缩放函数，可以取</a:t>
            </a:r>
            <a:r>
              <a:rPr lang="en-US" altLang="zh-CN" dirty="0"/>
              <a:t>1</a:t>
            </a:r>
            <a:r>
              <a:rPr lang="zh-CN" altLang="en-US" dirty="0"/>
              <a:t>或梯度的模的移动平均；</a:t>
            </a:r>
            <a:endParaRPr lang="en-US" altLang="zh-CN" dirty="0"/>
          </a:p>
          <a:p>
            <a:r>
              <a:rPr lang="zh-CN" altLang="en-US" dirty="0"/>
              <a:t>如</a:t>
            </a:r>
            <a:r>
              <a:rPr lang="en-US" altLang="zh-CN" dirty="0"/>
              <a:t>ψ(·)</a:t>
            </a:r>
            <a:r>
              <a:rPr lang="zh-CN" altLang="en-US" dirty="0"/>
              <a:t>为优化后的参数更</a:t>
            </a:r>
          </a:p>
          <a:p>
            <a:r>
              <a:rPr lang="zh-CN" altLang="en-US" dirty="0"/>
              <a:t>新方向，可以取当前的梯度</a:t>
            </a:r>
            <a:r>
              <a:rPr lang="en-US" altLang="zh-CN" dirty="0"/>
              <a:t>g t </a:t>
            </a:r>
            <a:r>
              <a:rPr lang="zh-CN" altLang="en-US" dirty="0"/>
              <a:t>或历史梯度的移动平均。</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26</a:t>
            </a:fld>
            <a:endParaRPr lang="en-US" altLang="zh-CN"/>
          </a:p>
        </p:txBody>
      </p:sp>
    </p:spTree>
    <p:extLst>
      <p:ext uri="{BB962C8B-B14F-4D97-AF65-F5344CB8AC3E}">
        <p14:creationId xmlns:p14="http://schemas.microsoft.com/office/powerpoint/2010/main" val="283178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p>
          <a:p>
            <a:r>
              <a:rPr lang="en-US" altLang="zh-CN" dirty="0"/>
              <a:t>B </a:t>
            </a:r>
            <a:r>
              <a:rPr lang="zh-CN" altLang="en-US" dirty="0"/>
              <a:t>是净输入</a:t>
            </a:r>
            <a:r>
              <a:rPr lang="en-US" altLang="zh-CN" dirty="0"/>
              <a:t>z(l) </a:t>
            </a:r>
            <a:r>
              <a:rPr lang="zh-CN" altLang="en-US" dirty="0"/>
              <a:t>的函数，而不是常量。因此在计算参数梯度时需要考虑</a:t>
            </a:r>
            <a:r>
              <a:rPr lang="en-US" altLang="zh-CN" dirty="0"/>
              <a:t>µ B </a:t>
            </a:r>
            <a:r>
              <a:rPr lang="zh-CN" altLang="en-US" dirty="0"/>
              <a:t>和</a:t>
            </a:r>
            <a:r>
              <a:rPr lang="en-US" altLang="zh-CN" dirty="0"/>
              <a:t>σ 2</a:t>
            </a:r>
          </a:p>
          <a:p>
            <a:r>
              <a:rPr lang="en-US" altLang="zh-CN" dirty="0"/>
              <a:t>B </a:t>
            </a:r>
            <a:r>
              <a:rPr lang="zh-CN" altLang="en-US" dirty="0"/>
              <a:t>的影响。当训练完成时，用整个数据集上的均值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p>
          <a:p>
            <a:r>
              <a:rPr lang="en-US" altLang="zh-CN" dirty="0"/>
              <a:t>B </a:t>
            </a:r>
            <a:r>
              <a:rPr lang="zh-CN" altLang="en-US" dirty="0"/>
              <a:t>。在实践中，</a:t>
            </a:r>
            <a:r>
              <a:rPr lang="en-US" altLang="zh-CN" dirty="0"/>
              <a:t>µ B </a:t>
            </a:r>
            <a:r>
              <a:rPr lang="zh-CN" altLang="en-US" dirty="0"/>
              <a:t>和</a:t>
            </a:r>
            <a:r>
              <a:rPr lang="en-US" altLang="zh-CN" dirty="0"/>
              <a:t>σ 2B </a:t>
            </a:r>
            <a:r>
              <a:rPr lang="zh-CN" altLang="en-US" dirty="0"/>
              <a:t>也可以用移动平均来计算</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328719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4231606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55</a:t>
            </a:fld>
            <a:endParaRPr lang="en-US" altLang="zh-CN"/>
          </a:p>
        </p:txBody>
      </p:sp>
    </p:spTree>
    <p:extLst>
      <p:ext uri="{BB962C8B-B14F-4D97-AF65-F5344CB8AC3E}">
        <p14:creationId xmlns:p14="http://schemas.microsoft.com/office/powerpoint/2010/main" val="327912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371128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p>
          <a:p>
            <a:r>
              <a:rPr lang="zh-CN" altLang="en-US" dirty="0"/>
              <a:t>么在整个参数空间中，局部最优点的概率为</a:t>
            </a:r>
            <a:r>
              <a:rPr lang="en-US" altLang="zh-CN" dirty="0"/>
              <a:t>p 10,000 </a:t>
            </a:r>
            <a:r>
              <a:rPr lang="zh-CN" altLang="en-US" dirty="0"/>
              <a:t>，这种可能性非常小。也就</a:t>
            </a:r>
          </a:p>
          <a:p>
            <a:r>
              <a:rPr lang="zh-CN" altLang="en-US" dirty="0"/>
              <a:t>是说高维空间中，大部分梯度为</a:t>
            </a:r>
            <a:r>
              <a:rPr lang="en-US" altLang="zh-CN" dirty="0"/>
              <a:t>0</a:t>
            </a:r>
            <a:r>
              <a:rPr lang="zh-CN" altLang="en-US" dirty="0"/>
              <a:t>的点都是鞍点。</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13747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256538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57126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94409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63828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hlinkClick r:id="rId3"/>
              </a:rPr>
              <a:t>https://cloud.google.com/tpu/docs/inception-v3-advanced</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363274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24</a:t>
            </a:fld>
            <a:endParaRPr lang="en-US" altLang="zh-CN"/>
          </a:p>
        </p:txBody>
      </p:sp>
    </p:spTree>
    <p:extLst>
      <p:ext uri="{BB962C8B-B14F-4D97-AF65-F5344CB8AC3E}">
        <p14:creationId xmlns:p14="http://schemas.microsoft.com/office/powerpoint/2010/main" val="2834263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98934627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26055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59571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78976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40365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21964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1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0B6702-5847-4051-BE41-FB9C649E0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extLst>
      <p:ext uri="{BB962C8B-B14F-4D97-AF65-F5344CB8AC3E}">
        <p14:creationId xmlns:p14="http://schemas.microsoft.com/office/powerpoint/2010/main" val="370744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两栏内容-图">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71510620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userDrawn="1"/>
        </p:nvSpPr>
        <p:spPr>
          <a:xfrm>
            <a:off x="4114800" y="6492875"/>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userDrawn="1"/>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872205289"/>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tmp"/><Relationship Id="rId7" Type="http://schemas.openxmlformats.org/officeDocument/2006/relationships/image" Target="../media/image11.tmp"/><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0.tmp"/><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customXml" Target="../ink/ink1.xml"/><Relationship Id="rId4" Type="http://schemas.openxmlformats.org/officeDocument/2006/relationships/image" Target="../media/image14.tmp"/></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5.xml"/><Relationship Id="rId7" Type="http://schemas.openxmlformats.org/officeDocument/2006/relationships/image" Target="../media/image16.tmp"/><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5.tmp"/><Relationship Id="rId5" Type="http://schemas.openxmlformats.org/officeDocument/2006/relationships/hyperlink" Target="https://medium.com/towards-data-science/types-of-optimization-algorithms-used-in-neural-networks-and-ways-to-optimize-gradient-95ae5d39529f" TargetMode="External"/><Relationship Id="rId4" Type="http://schemas.openxmlformats.org/officeDocument/2006/relationships/hyperlink" Target="http://ruder.io/optimizing-gradient-descent/index.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jeremyjordan.me/nn-learning-rate/"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openreview.net/pdf?id=B1Yy1BxCZ"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hyperlink" Target="https://arxiv.org/abs/1706.02677"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4.xml"/><Relationship Id="rId6" Type="http://schemas.openxmlformats.org/officeDocument/2006/relationships/image" Target="../media/image30.tmp"/><Relationship Id="rId5" Type="http://schemas.openxmlformats.org/officeDocument/2006/relationships/image" Target="../media/image29.tmp"/><Relationship Id="rId4" Type="http://schemas.openxmlformats.org/officeDocument/2006/relationships/image" Target="../media/image28.tmp"/></Relationships>
</file>

<file path=ppt/slides/_rels/slide21.xml.rels><?xml version="1.0" encoding="UTF-8" standalone="yes"?>
<Relationships xmlns="http://schemas.openxmlformats.org/package/2006/relationships"><Relationship Id="rId3" Type="http://schemas.openxmlformats.org/officeDocument/2006/relationships/hyperlink" Target="https://www.quora.com/What-exactly-is-momentum-in-machine-learning" TargetMode="External"/><Relationship Id="rId2" Type="http://schemas.openxmlformats.org/officeDocument/2006/relationships/image" Target="../media/image31.tmp"/><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3.xml"/><Relationship Id="rId4" Type="http://schemas.openxmlformats.org/officeDocument/2006/relationships/image" Target="../media/image37.tmp"/></Relationships>
</file>

<file path=ppt/slides/_rels/slide2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9.gif"/></Relationships>
</file>

<file path=ppt/slides/_rels/slide25.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3.xml"/><Relationship Id="rId4" Type="http://schemas.openxmlformats.org/officeDocument/2006/relationships/image" Target="../media/image42.tmp"/></Relationships>
</file>

<file path=ppt/slides/_rels/slide2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4.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46.tmp"/></Relationships>
</file>

<file path=ppt/slides/_rels/slide31.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5.xml"/><Relationship Id="rId4" Type="http://schemas.openxmlformats.org/officeDocument/2006/relationships/image" Target="../media/image50.tm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3.tmp"/><Relationship Id="rId4" Type="http://schemas.openxmlformats.org/officeDocument/2006/relationships/image" Target="../media/image52.tm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6" Type="http://schemas.openxmlformats.org/officeDocument/2006/relationships/image" Target="../media/image55.tmp"/><Relationship Id="rId5" Type="http://schemas.openxmlformats.org/officeDocument/2006/relationships/image" Target="../media/image54.tmp"/><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4" Type="http://schemas.openxmlformats.org/officeDocument/2006/relationships/image" Target="../media/image60.jpg"/></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1.png"/><Relationship Id="rId7" Type="http://schemas.openxmlformats.org/officeDocument/2006/relationships/diagramQuickStyle" Target="../diagrams/quickStyle1.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2.tmp"/><Relationship Id="rId9" Type="http://schemas.microsoft.com/office/2007/relationships/diagramDrawing" Target="../diagrams/drawing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48.xml.rels><?xml version="1.0" encoding="UTF-8" standalone="yes"?>
<Relationships xmlns="http://schemas.openxmlformats.org/package/2006/relationships"><Relationship Id="rId7" Type="http://schemas.openxmlformats.org/officeDocument/2006/relationships/image" Target="../media/image64.tmp"/><Relationship Id="rId1" Type="http://schemas.openxmlformats.org/officeDocument/2006/relationships/slideLayout" Target="../slideLayouts/slideLayout3.xml"/><Relationship Id="rId6" Type="http://schemas.openxmlformats.org/officeDocument/2006/relationships/image" Target="../media/image63.tmp"/><Relationship Id="rId5" Type="http://schemas.openxmlformats.org/officeDocument/2006/relationships/image" Target="../media/image230.png"/><Relationship Id="rId4" Type="http://schemas.openxmlformats.org/officeDocument/2006/relationships/image" Target="../media/image220.png"/></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tmp"/></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5" Type="http://schemas.openxmlformats.org/officeDocument/2006/relationships/image" Target="../media/image67.tmp"/><Relationship Id="rId4" Type="http://schemas.openxmlformats.org/officeDocument/2006/relationships/image" Target="../media/image290.png"/></Relationships>
</file>

<file path=ppt/slides/_rels/slide53.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3.xml"/><Relationship Id="rId6" Type="http://schemas.openxmlformats.org/officeDocument/2006/relationships/image" Target="../media/image69.tmp"/><Relationship Id="rId5" Type="http://schemas.openxmlformats.org/officeDocument/2006/relationships/image" Target="../media/image113.png"/></Relationships>
</file>

<file path=ppt/slides/_rels/slide54.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2.tm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a:t>网络优化与正则化</a:t>
            </a:r>
            <a:endParaRPr lang="zh-CN" altLang="en-US" dirty="0"/>
          </a:p>
        </p:txBody>
      </p:sp>
      <p:sp>
        <p:nvSpPr>
          <p:cNvPr id="6" name="副标题 5"/>
          <p:cNvSpPr>
            <a:spLocks noGrp="1"/>
          </p:cNvSpPr>
          <p:nvPr>
            <p:ph type="subTitle" idx="1"/>
          </p:nvPr>
        </p:nvSpPr>
        <p:spPr/>
        <p:txBody>
          <a:bodyPr/>
          <a:lstStyle/>
          <a:p>
            <a:r>
              <a:rPr lang="en-US" altLang="zh-CN"/>
              <a:t>《</a:t>
            </a:r>
            <a:r>
              <a:rPr lang="zh-CN" altLang="en-US"/>
              <a:t>神经网络与深度学习</a:t>
            </a:r>
            <a:r>
              <a:rPr lang="en-US" altLang="zh-CN"/>
              <a:t>》</a:t>
            </a:r>
            <a:endParaRPr lang="zh-CN" altLang="en-US" dirty="0"/>
          </a:p>
        </p:txBody>
      </p:sp>
      <p:sp>
        <p:nvSpPr>
          <p:cNvPr id="15" name="Text Placeholder 14"/>
          <p:cNvSpPr>
            <a:spLocks noGrp="1"/>
          </p:cNvSpPr>
          <p:nvPr>
            <p:ph type="body" sz="quarter" idx="10"/>
          </p:nvPr>
        </p:nvSpPr>
        <p:spPr/>
        <p:txBody>
          <a:bodyPr/>
          <a:lstStyle/>
          <a:p>
            <a:r>
              <a:rPr lang="en-US" altLang="zh-CN">
                <a:hlinkClick r:id="rId3"/>
              </a:rPr>
              <a:t>https://nndl.github.io/</a:t>
            </a:r>
            <a:endParaRPr lang="en-US" altLang="zh-CN"/>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优化算法：小批量随机梯度下降 </a:t>
            </a:r>
            <a:r>
              <a:rPr lang="en-US" altLang="zh-CN" dirty="0" err="1"/>
              <a:t>MiniBatch</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选取</a:t>
                </a:r>
                <a14:m>
                  <m:oMath xmlns:m="http://schemas.openxmlformats.org/officeDocument/2006/math">
                    <m:r>
                      <a:rPr lang="en-US" altLang="zh-CN" dirty="0" smtClean="0"/>
                      <m:t>𝐾</m:t>
                    </m:r>
                  </m:oMath>
                </a14:m>
                <a:r>
                  <a:rPr lang="zh-CN" altLang="en-US" dirty="0"/>
                  <a:t>个训练样本</a:t>
                </a:r>
                <a14:m>
                  <m:oMath xmlns:m="http://schemas.openxmlformats.org/officeDocument/2006/math">
                    <m:r>
                      <m:rPr>
                        <m:lit/>
                      </m:rPr>
                      <a:rPr lang="en-US" altLang="zh-CN" dirty="0"/>
                      <m:t>{</m:t>
                    </m:r>
                    <m:sSup>
                      <m:sSupPr>
                        <m:ctrlPr>
                          <a:rPr lang="en-US" altLang="zh-CN" dirty="0" smtClean="0"/>
                        </m:ctrlPr>
                      </m:sSupPr>
                      <m:e>
                        <m:r>
                          <m:rPr>
                            <m:sty m:val="p"/>
                          </m:rPr>
                          <a:rPr lang="en-US" altLang="zh-CN" dirty="0" err="1"/>
                          <m:t>x</m:t>
                        </m:r>
                      </m:e>
                      <m:sup>
                        <m:d>
                          <m:dPr>
                            <m:ctrlPr>
                              <a:rPr lang="en-US" altLang="zh-CN" dirty="0"/>
                            </m:ctrlPr>
                          </m:dPr>
                          <m:e>
                            <m:r>
                              <a:rPr lang="en-US" altLang="zh-CN" dirty="0" smtClean="0"/>
                              <m:t>𝑘</m:t>
                            </m:r>
                          </m:e>
                        </m:d>
                      </m:sup>
                    </m:sSup>
                    <m:r>
                      <a:rPr lang="en-US" altLang="zh-CN" dirty="0"/>
                      <m:t>,</m:t>
                    </m:r>
                    <m:sSup>
                      <m:sSupPr>
                        <m:ctrlPr>
                          <a:rPr lang="en-US" altLang="zh-CN" dirty="0"/>
                        </m:ctrlPr>
                      </m:sSupPr>
                      <m:e>
                        <m:r>
                          <m:rPr>
                            <m:sty m:val="p"/>
                          </m:rPr>
                          <a:rPr lang="en-US" altLang="zh-CN" dirty="0"/>
                          <m:t>y</m:t>
                        </m:r>
                      </m:e>
                      <m:sup>
                        <m:d>
                          <m:dPr>
                            <m:ctrlPr>
                              <a:rPr lang="en-US" altLang="zh-CN" dirty="0"/>
                            </m:ctrlPr>
                          </m:dPr>
                          <m:e>
                            <m:r>
                              <a:rPr lang="en-US" altLang="zh-CN" dirty="0" smtClean="0"/>
                              <m:t>𝑘</m:t>
                            </m:r>
                          </m:e>
                        </m:d>
                      </m:sup>
                    </m:sSup>
                    <m:sSubSup>
                      <m:sSubSupPr>
                        <m:ctrlPr>
                          <a:rPr lang="en-US" altLang="zh-CN" dirty="0"/>
                        </m:ctrlPr>
                      </m:sSubSupPr>
                      <m:e>
                        <m:r>
                          <m:rPr>
                            <m:lit/>
                          </m:rPr>
                          <a:rPr lang="en-US" altLang="zh-CN" dirty="0"/>
                          <m:t>}</m:t>
                        </m:r>
                      </m:e>
                      <m:sub>
                        <m:r>
                          <a:rPr lang="en-US" altLang="zh-CN" dirty="0" smtClean="0"/>
                          <m:t>𝑘</m:t>
                        </m:r>
                        <m:r>
                          <a:rPr lang="en-US" altLang="zh-CN" dirty="0"/>
                          <m:t>=1</m:t>
                        </m:r>
                      </m:sub>
                      <m:sup>
                        <m:r>
                          <m:rPr>
                            <m:sty m:val="p"/>
                          </m:rPr>
                          <a:rPr lang="en-US" altLang="zh-CN" dirty="0"/>
                          <m:t>K</m:t>
                        </m:r>
                      </m:sup>
                    </m:sSubSup>
                  </m:oMath>
                </a14:m>
                <a:r>
                  <a:rPr lang="zh-CN" altLang="en-US" dirty="0"/>
                  <a:t>，计算偏导数</a:t>
                </a:r>
                <a:endParaRPr lang="en-US" altLang="zh-CN" dirty="0"/>
              </a:p>
              <a:p>
                <a:endParaRPr lang="en-US" altLang="zh-CN" dirty="0"/>
              </a:p>
              <a:p>
                <a:endParaRPr lang="en-US" altLang="zh-CN" dirty="0"/>
              </a:p>
              <a:p>
                <a:r>
                  <a:rPr lang="zh-CN" altLang="en-US" dirty="0"/>
                  <a:t>定义梯度</a:t>
                </a:r>
                <a:endParaRPr lang="en-US" altLang="zh-CN" dirty="0"/>
              </a:p>
              <a:p>
                <a:endParaRPr lang="en-US" altLang="zh-CN" dirty="0"/>
              </a:p>
              <a:p>
                <a:endParaRPr lang="en-US" altLang="zh-CN" dirty="0"/>
              </a:p>
              <a:p>
                <a:r>
                  <a:rPr lang="zh-CN" altLang="en-US" dirty="0"/>
                  <a:t>更新参数</a:t>
                </a:r>
                <a:endParaRPr lang="en-US" altLang="zh-CN" dirty="0"/>
              </a:p>
              <a:p>
                <a:endParaRPr lang="en-US" altLang="zh-CN" dirty="0"/>
              </a:p>
              <a:p>
                <a:pPr lvl="1"/>
                <a:r>
                  <a:rPr lang="zh-CN" altLang="en-US" dirty="0"/>
                  <a:t>其中</a:t>
                </a:r>
                <a:r>
                  <a:rPr lang="en-US" altLang="zh-CN" dirty="0"/>
                  <a:t>α &gt; 0</a:t>
                </a:r>
                <a:r>
                  <a:rPr lang="zh-CN" altLang="en-US" dirty="0"/>
                  <a:t>为学习率</a:t>
                </a:r>
                <a:endParaRPr lang="en-US" altLang="zh-CN" dirty="0"/>
              </a:p>
              <a:p>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5"/>
                <a:stretch>
                  <a:fillRect l="-389" t="-241"/>
                </a:stretch>
              </a:blipFill>
            </p:spPr>
            <p:txBody>
              <a:bodyPr/>
              <a:lstStyle/>
              <a:p>
                <a:r>
                  <a:rPr lang="zh-CN" altLang="en-US">
                    <a:noFill/>
                  </a:rPr>
                  <a:t> </a:t>
                </a:r>
              </a:p>
            </p:txBody>
          </p:sp>
        </mc:Fallback>
      </mc:AlternateContent>
      <p:sp>
        <p:nvSpPr>
          <p:cNvPr id="6" name="文本框 5"/>
          <p:cNvSpPr txBox="1"/>
          <p:nvPr/>
        </p:nvSpPr>
        <p:spPr>
          <a:xfrm>
            <a:off x="7467600" y="3716001"/>
            <a:ext cx="2971800" cy="1569660"/>
          </a:xfrm>
          <a:prstGeom prst="rect">
            <a:avLst/>
          </a:prstGeom>
          <a:noFill/>
        </p:spPr>
        <p:txBody>
          <a:bodyPr wrap="square" rtlCol="0">
            <a:spAutoFit/>
          </a:bodyPr>
          <a:lstStyle/>
          <a:p>
            <a:r>
              <a:rPr lang="zh-CN" altLang="en-US" sz="2400" dirty="0">
                <a:solidFill>
                  <a:srgbClr val="FF0000"/>
                </a:solidFill>
              </a:rPr>
              <a:t>几个关键因素：</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小批量样本数量</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梯度</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学习率</a:t>
            </a:r>
          </a:p>
        </p:txBody>
      </p:sp>
      <p:pic>
        <p:nvPicPr>
          <p:cNvPr id="9" name="图片 8">
            <a:extLst>
              <a:ext uri="{FF2B5EF4-FFF2-40B4-BE49-F238E27FC236}">
                <a16:creationId xmlns:a16="http://schemas.microsoft.com/office/drawing/2014/main" id="{3B59DB33-7F9B-41A7-9B9B-33D026217F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0" y="1628796"/>
            <a:ext cx="2896147" cy="807769"/>
          </a:xfrm>
          <a:prstGeom prst="rect">
            <a:avLst/>
          </a:prstGeom>
        </p:spPr>
      </p:pic>
      <p:pic>
        <p:nvPicPr>
          <p:cNvPr id="13" name="图片 12">
            <a:extLst>
              <a:ext uri="{FF2B5EF4-FFF2-40B4-BE49-F238E27FC236}">
                <a16:creationId xmlns:a16="http://schemas.microsoft.com/office/drawing/2014/main" id="{04F042B2-F96B-41C5-9521-0A22B96F1F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0909" y="2743200"/>
            <a:ext cx="1262832" cy="477070"/>
          </a:xfrm>
          <a:prstGeom prst="rect">
            <a:avLst/>
          </a:prstGeom>
        </p:spPr>
      </p:pic>
      <p:pic>
        <p:nvPicPr>
          <p:cNvPr id="15" name="图片 14">
            <a:extLst>
              <a:ext uri="{FF2B5EF4-FFF2-40B4-BE49-F238E27FC236}">
                <a16:creationId xmlns:a16="http://schemas.microsoft.com/office/drawing/2014/main" id="{59409A28-8443-43D8-A919-8FBADA7E00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0909" y="3818652"/>
            <a:ext cx="1530210" cy="416048"/>
          </a:xfrm>
          <a:prstGeom prst="rect">
            <a:avLst/>
          </a:prstGeom>
        </p:spPr>
      </p:pic>
    </p:spTree>
    <p:custDataLst>
      <p:tags r:id="rId1"/>
    </p:custDataLst>
    <p:extLst>
      <p:ext uri="{BB962C8B-B14F-4D97-AF65-F5344CB8AC3E}">
        <p14:creationId xmlns:p14="http://schemas.microsoft.com/office/powerpoint/2010/main" val="6842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批量大小的影响</a:t>
            </a:r>
            <a:endParaRPr lang="zh-CN" altLang="en-US" dirty="0"/>
          </a:p>
        </p:txBody>
      </p:sp>
      <p:sp>
        <p:nvSpPr>
          <p:cNvPr id="7" name="内容占位符 6">
            <a:extLst>
              <a:ext uri="{FF2B5EF4-FFF2-40B4-BE49-F238E27FC236}">
                <a16:creationId xmlns:a16="http://schemas.microsoft.com/office/drawing/2014/main" id="{AE140E51-76D2-4715-8937-71069CDF02AB}"/>
              </a:ext>
            </a:extLst>
          </p:cNvPr>
          <p:cNvSpPr>
            <a:spLocks noGrp="1"/>
          </p:cNvSpPr>
          <p:nvPr>
            <p:ph idx="1"/>
          </p:nvPr>
        </p:nvSpPr>
        <p:spPr/>
        <p:txBody>
          <a:bodyPr/>
          <a:lstStyle/>
          <a:p>
            <a:r>
              <a:rPr lang="zh-CN" altLang="en-US" dirty="0"/>
              <a:t>批量大小不影响随机梯度的期望，但是会影响随机梯度的方差．</a:t>
            </a:r>
            <a:endParaRPr lang="en-US" altLang="zh-CN" dirty="0"/>
          </a:p>
          <a:p>
            <a:pPr lvl="1"/>
            <a:r>
              <a:rPr lang="zh-CN" altLang="en-US" dirty="0"/>
              <a:t>批量越大，随机梯度的方差越小，引入的噪声也越小，训练也越稳定，因此可以设置较大的学习率．</a:t>
            </a:r>
            <a:endParaRPr lang="en-US" altLang="zh-CN" dirty="0"/>
          </a:p>
          <a:p>
            <a:pPr lvl="1"/>
            <a:r>
              <a:rPr lang="zh-CN" altLang="en-US" dirty="0"/>
              <a:t>而批量较小时，需要设置较小的学习率，否则模型会不收敛．</a:t>
            </a:r>
          </a:p>
        </p:txBody>
      </p:sp>
      <p:sp>
        <p:nvSpPr>
          <p:cNvPr id="4" name="矩形 3"/>
          <p:cNvSpPr/>
          <p:nvPr/>
        </p:nvSpPr>
        <p:spPr>
          <a:xfrm>
            <a:off x="2965881" y="6107668"/>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5" name="图片 4">
            <a:extLst>
              <a:ext uri="{FF2B5EF4-FFF2-40B4-BE49-F238E27FC236}">
                <a16:creationId xmlns:a16="http://schemas.microsoft.com/office/drawing/2014/main" id="{BD035467-8095-4458-A9CD-05E002C54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004" y="3429450"/>
            <a:ext cx="3277279" cy="2742750"/>
          </a:xfrm>
          <a:prstGeom prst="rect">
            <a:avLst/>
          </a:prstGeom>
        </p:spPr>
      </p:pic>
      <p:pic>
        <p:nvPicPr>
          <p:cNvPr id="6" name="图片 5">
            <a:extLst>
              <a:ext uri="{FF2B5EF4-FFF2-40B4-BE49-F238E27FC236}">
                <a16:creationId xmlns:a16="http://schemas.microsoft.com/office/drawing/2014/main" id="{C444E4C5-645D-456B-9CAA-FE521F5FF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906" y="3383402"/>
            <a:ext cx="3360975" cy="2712598"/>
          </a:xfrm>
          <a:prstGeom prst="rect">
            <a:avLst/>
          </a:prstGeom>
        </p:spPr>
      </p:pic>
      <p:sp>
        <p:nvSpPr>
          <p:cNvPr id="8" name="矩形 7">
            <a:extLst>
              <a:ext uri="{FF2B5EF4-FFF2-40B4-BE49-F238E27FC236}">
                <a16:creationId xmlns:a16="http://schemas.microsoft.com/office/drawing/2014/main" id="{E4B44F99-1E39-4662-A79E-D54AD1CC8C7E}"/>
              </a:ext>
            </a:extLst>
          </p:cNvPr>
          <p:cNvSpPr/>
          <p:nvPr/>
        </p:nvSpPr>
        <p:spPr>
          <a:xfrm>
            <a:off x="10042063" y="3818322"/>
            <a:ext cx="1371600" cy="1569660"/>
          </a:xfrm>
          <a:prstGeom prst="rect">
            <a:avLst/>
          </a:prstGeom>
        </p:spPr>
        <p:txBody>
          <a:bodyPr wrap="square">
            <a:spAutoFit/>
          </a:bodyPr>
          <a:lstStyle/>
          <a:p>
            <a:r>
              <a:rPr lang="zh-CN" altLang="en-US" sz="1600" dirty="0">
                <a:solidFill>
                  <a:srgbClr val="FF0000"/>
                </a:solidFill>
              </a:rPr>
              <a:t> 4 种批量大小对应的学习率设置不同，因此并不是严格对比．</a:t>
            </a:r>
          </a:p>
        </p:txBody>
      </p:sp>
      <mc:AlternateContent xmlns:mc="http://schemas.openxmlformats.org/markup-compatibility/2006" xmlns:p14="http://schemas.microsoft.com/office/powerpoint/2010/main">
        <mc:Choice Requires="p14">
          <p:contentPart p14:bwMode="auto" r:id="rId5">
            <p14:nvContentPartPr>
              <p14:cNvPr id="18" name="墨迹 17">
                <a:extLst>
                  <a:ext uri="{FF2B5EF4-FFF2-40B4-BE49-F238E27FC236}">
                    <a16:creationId xmlns:a16="http://schemas.microsoft.com/office/drawing/2014/main" id="{B3F3B2A5-878D-491A-B1F5-367ED41B04CF}"/>
                  </a:ext>
                </a:extLst>
              </p14:cNvPr>
              <p14:cNvContentPartPr/>
              <p14:nvPr/>
            </p14:nvContentPartPr>
            <p14:xfrm>
              <a:off x="1548720" y="1101600"/>
              <a:ext cx="360" cy="360"/>
            </p14:xfrm>
          </p:contentPart>
        </mc:Choice>
        <mc:Fallback xmlns="">
          <p:pic>
            <p:nvPicPr>
              <p:cNvPr id="18" name="墨迹 17">
                <a:extLst>
                  <a:ext uri="{FF2B5EF4-FFF2-40B4-BE49-F238E27FC236}">
                    <a16:creationId xmlns:a16="http://schemas.microsoft.com/office/drawing/2014/main" id="{B3F3B2A5-878D-491A-B1F5-367ED41B04CF}"/>
                  </a:ext>
                </a:extLst>
              </p:cNvPr>
              <p:cNvPicPr/>
              <p:nvPr/>
            </p:nvPicPr>
            <p:blipFill>
              <a:blip r:embed="rId8"/>
              <a:stretch>
                <a:fillRect/>
              </a:stretch>
            </p:blipFill>
            <p:spPr>
              <a:xfrm>
                <a:off x="1539360" y="1092240"/>
                <a:ext cx="19080" cy="19080"/>
              </a:xfrm>
              <a:prstGeom prst="rect">
                <a:avLst/>
              </a:prstGeom>
            </p:spPr>
          </p:pic>
        </mc:Fallback>
      </mc:AlternateContent>
    </p:spTree>
    <p:extLst>
      <p:ext uri="{BB962C8B-B14F-4D97-AF65-F5344CB8AC3E}">
        <p14:creationId xmlns:p14="http://schemas.microsoft.com/office/powerpoint/2010/main" val="395372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如何改进？</a:t>
            </a:r>
            <a:endParaRPr lang="zh-CN" altLang="en-US" dirty="0"/>
          </a:p>
        </p:txBody>
      </p:sp>
      <p:sp>
        <p:nvSpPr>
          <p:cNvPr id="3" name="内容占位符 2"/>
          <p:cNvSpPr>
            <a:spLocks noGrp="1"/>
          </p:cNvSpPr>
          <p:nvPr>
            <p:ph idx="1"/>
          </p:nvPr>
        </p:nvSpPr>
        <p:spPr/>
        <p:txBody>
          <a:bodyPr/>
          <a:lstStyle/>
          <a:p>
            <a:r>
              <a:rPr lang="zh-CN" altLang="en-US"/>
              <a:t>标准的（小批量）梯度下降</a:t>
            </a:r>
            <a:endParaRPr lang="en-US" altLang="zh-CN"/>
          </a:p>
          <a:p>
            <a:r>
              <a:rPr lang="zh-CN" altLang="en-US"/>
              <a:t>学习率</a:t>
            </a:r>
            <a:endParaRPr lang="en-US" altLang="zh-CN"/>
          </a:p>
          <a:p>
            <a:pPr lvl="1"/>
            <a:r>
              <a:rPr lang="zh-CN" altLang="en-US"/>
              <a:t>学习率衰减</a:t>
            </a:r>
            <a:endParaRPr lang="en-US" altLang="zh-CN"/>
          </a:p>
          <a:p>
            <a:pPr lvl="1"/>
            <a:r>
              <a:rPr lang="en-US" altLang="zh-CN"/>
              <a:t>Adagrad</a:t>
            </a:r>
          </a:p>
          <a:p>
            <a:pPr lvl="1"/>
            <a:r>
              <a:rPr lang="en-US" altLang="zh-CN"/>
              <a:t>Adadelta</a:t>
            </a:r>
          </a:p>
          <a:p>
            <a:pPr lvl="1"/>
            <a:r>
              <a:rPr lang="en-US" altLang="zh-CN"/>
              <a:t>RMSprop</a:t>
            </a:r>
          </a:p>
          <a:p>
            <a:r>
              <a:rPr lang="zh-CN" altLang="en-US"/>
              <a:t>梯度</a:t>
            </a:r>
            <a:endParaRPr lang="en-US" altLang="zh-CN"/>
          </a:p>
          <a:p>
            <a:pPr lvl="1"/>
            <a:r>
              <a:rPr lang="en-US" altLang="zh-CN"/>
              <a:t>Momentum</a:t>
            </a:r>
          </a:p>
          <a:p>
            <a:pPr lvl="2"/>
            <a:r>
              <a:rPr lang="zh-CN" altLang="en-US"/>
              <a:t>计算负梯度的“加权移动平均”作为参数的更新方向</a:t>
            </a:r>
            <a:endParaRPr lang="en-US" altLang="zh-CN"/>
          </a:p>
          <a:p>
            <a:pPr lvl="1"/>
            <a:r>
              <a:rPr lang="en-US" altLang="zh-CN"/>
              <a:t>Nesterov accelerated gradient</a:t>
            </a:r>
          </a:p>
          <a:p>
            <a:pPr lvl="1"/>
            <a:r>
              <a:rPr lang="zh-CN" altLang="en-US"/>
              <a:t>梯度截断</a:t>
            </a:r>
            <a:endParaRPr lang="en-US" altLang="zh-CN" dirty="0"/>
          </a:p>
        </p:txBody>
      </p:sp>
      <p:sp>
        <p:nvSpPr>
          <p:cNvPr id="4" name="矩形 3"/>
          <p:cNvSpPr/>
          <p:nvPr/>
        </p:nvSpPr>
        <p:spPr>
          <a:xfrm>
            <a:off x="4953000" y="188894"/>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4"/>
              </a:rPr>
              <a:t>An overview of gradient descent optimization algorithms</a:t>
            </a:r>
            <a:endParaRPr lang="en-US" altLang="zh-CN" sz="1400" dirty="0">
              <a:hlinkClick r:id="rId5"/>
            </a:endParaRPr>
          </a:p>
          <a:p>
            <a:pPr marL="342900" indent="-342900">
              <a:buFont typeface="+mj-lt"/>
              <a:buAutoNum type="arabicPeriod"/>
            </a:pPr>
            <a:r>
              <a:rPr lang="en-US" altLang="zh-CN" sz="1400" dirty="0">
                <a:hlinkClick r:id="rId5"/>
              </a:rPr>
              <a:t>Optimizing the Gradient Descent</a:t>
            </a:r>
            <a:endParaRPr lang="en-US" altLang="zh-CN" sz="1400" dirty="0"/>
          </a:p>
          <a:p>
            <a:endParaRPr lang="zh-CN" altLang="en-US" sz="1400" dirty="0"/>
          </a:p>
        </p:txBody>
      </p:sp>
      <p:sp>
        <p:nvSpPr>
          <p:cNvPr id="5" name="矩形 4"/>
          <p:cNvSpPr/>
          <p:nvPr/>
        </p:nvSpPr>
        <p:spPr>
          <a:xfrm>
            <a:off x="6794868" y="3335657"/>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4140" y="1506257"/>
            <a:ext cx="2985457" cy="681785"/>
          </a:xfrm>
          <a:prstGeom prst="rect">
            <a:avLst/>
          </a:prstGeom>
        </p:spPr>
      </p:pic>
      <p:pic>
        <p:nvPicPr>
          <p:cNvPr id="7" name="图片 6"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996" y="3180615"/>
            <a:ext cx="2895600" cy="730363"/>
          </a:xfrm>
          <a:prstGeom prst="rect">
            <a:avLst/>
          </a:prstGeom>
        </p:spPr>
      </p:pic>
      <p:sp>
        <p:nvSpPr>
          <p:cNvPr id="8" name="矩形 7"/>
          <p:cNvSpPr/>
          <p:nvPr/>
        </p:nvSpPr>
        <p:spPr>
          <a:xfrm>
            <a:off x="7198553" y="2619286"/>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6289596" y="1847150"/>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6289596" y="2976912"/>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8887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6787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6823" y="1281454"/>
            <a:ext cx="1790771" cy="565696"/>
          </a:xfrm>
          <a:prstGeom prst="rect">
            <a:avLst/>
          </a:prstGeom>
        </p:spPr>
      </p:pic>
    </p:spTree>
    <p:custDataLst>
      <p:tags r:id="rId1"/>
    </p:custDataLst>
    <p:extLst>
      <p:ext uri="{BB962C8B-B14F-4D97-AF65-F5344CB8AC3E}">
        <p14:creationId xmlns:p14="http://schemas.microsoft.com/office/powerpoint/2010/main" val="39386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6A0AE-BE40-44C9-80B1-209693B8B5BE}"/>
              </a:ext>
            </a:extLst>
          </p:cNvPr>
          <p:cNvSpPr>
            <a:spLocks noGrp="1"/>
          </p:cNvSpPr>
          <p:nvPr>
            <p:ph type="title"/>
          </p:nvPr>
        </p:nvSpPr>
        <p:spPr/>
        <p:txBody>
          <a:bodyPr/>
          <a:lstStyle/>
          <a:p>
            <a:r>
              <a:rPr lang="zh-CN" altLang="en-US"/>
              <a:t>学习率的影响</a:t>
            </a:r>
            <a:endParaRPr lang="zh-CN" altLang="en-US" dirty="0"/>
          </a:p>
        </p:txBody>
      </p:sp>
      <p:pic>
        <p:nvPicPr>
          <p:cNvPr id="1026" name="Picture 2" descr="Goldilocks of learning rates">
            <a:extLst>
              <a:ext uri="{FF2B5EF4-FFF2-40B4-BE49-F238E27FC236}">
                <a16:creationId xmlns:a16="http://schemas.microsoft.com/office/drawing/2014/main" id="{7829B761-E8E8-473B-9375-8B6C49DA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438401"/>
            <a:ext cx="8458200" cy="32804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5F1D3F0-8198-4BA2-BC3E-A574D79D33E7}"/>
              </a:ext>
            </a:extLst>
          </p:cNvPr>
          <p:cNvSpPr/>
          <p:nvPr/>
        </p:nvSpPr>
        <p:spPr>
          <a:xfrm>
            <a:off x="1959429" y="5943601"/>
            <a:ext cx="4572000" cy="307777"/>
          </a:xfrm>
          <a:prstGeom prst="rect">
            <a:avLst/>
          </a:prstGeom>
        </p:spPr>
        <p:txBody>
          <a:bodyPr>
            <a:spAutoFit/>
          </a:bodyPr>
          <a:lstStyle/>
          <a:p>
            <a:r>
              <a:rPr lang="en-US" altLang="zh-CN" sz="1400" dirty="0">
                <a:hlinkClick r:id="rId3"/>
              </a:rPr>
              <a:t>https://www.jeremyjordan.me/nn-learning-rate/</a:t>
            </a:r>
            <a:endParaRPr lang="zh-CN" altLang="en-US" sz="1400" dirty="0"/>
          </a:p>
        </p:txBody>
      </p:sp>
    </p:spTree>
    <p:extLst>
      <p:ext uri="{BB962C8B-B14F-4D97-AF65-F5344CB8AC3E}">
        <p14:creationId xmlns:p14="http://schemas.microsoft.com/office/powerpoint/2010/main" val="305319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7F9D3-2235-427F-990D-DBDC84B57A94}"/>
              </a:ext>
            </a:extLst>
          </p:cNvPr>
          <p:cNvSpPr>
            <a:spLocks noGrp="1"/>
          </p:cNvSpPr>
          <p:nvPr>
            <p:ph type="title"/>
          </p:nvPr>
        </p:nvSpPr>
        <p:spPr/>
        <p:txBody>
          <a:bodyPr/>
          <a:lstStyle/>
          <a:p>
            <a:r>
              <a:rPr lang="zh-CN" altLang="en-US"/>
              <a:t>学习率衰减</a:t>
            </a:r>
            <a:r>
              <a:rPr lang="en-US" altLang="zh-CN"/>
              <a:t> </a:t>
            </a:r>
            <a:endParaRPr lang="zh-CN" altLang="en-US" dirty="0"/>
          </a:p>
        </p:txBody>
      </p:sp>
      <p:pic>
        <p:nvPicPr>
          <p:cNvPr id="5" name="Picture 2" descr="å±å¹å¿«ç§ 2018-07-13 ä¸å10.48.28">
            <a:extLst>
              <a:ext uri="{FF2B5EF4-FFF2-40B4-BE49-F238E27FC236}">
                <a16:creationId xmlns:a16="http://schemas.microsoft.com/office/drawing/2014/main" id="{8FE29D6D-40D1-4542-B33D-C64174C4A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257668"/>
            <a:ext cx="4229504"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69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2F10-974E-462B-9E82-781C79E1796C}"/>
              </a:ext>
            </a:extLst>
          </p:cNvPr>
          <p:cNvSpPr>
            <a:spLocks noGrp="1"/>
          </p:cNvSpPr>
          <p:nvPr>
            <p:ph type="title"/>
          </p:nvPr>
        </p:nvSpPr>
        <p:spPr/>
        <p:txBody>
          <a:bodyPr/>
          <a:lstStyle/>
          <a:p>
            <a:r>
              <a:rPr lang="zh-CN" altLang="en-US"/>
              <a:t>学习率衰减</a:t>
            </a:r>
            <a:endParaRPr lang="zh-CN" altLang="en-US" dirty="0"/>
          </a:p>
        </p:txBody>
      </p:sp>
      <p:pic>
        <p:nvPicPr>
          <p:cNvPr id="3074" name="Picture 2" descr="Decreasing learning rate by steps">
            <a:extLst>
              <a:ext uri="{FF2B5EF4-FFF2-40B4-BE49-F238E27FC236}">
                <a16:creationId xmlns:a16="http://schemas.microsoft.com/office/drawing/2014/main" id="{735DE34A-C714-43E8-90EB-7B6787F89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2286001"/>
            <a:ext cx="2816501" cy="212391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2F5B8C3-EB51-4FCC-AD9F-B7EDA373337A}"/>
              </a:ext>
            </a:extLst>
          </p:cNvPr>
          <p:cNvSpPr/>
          <p:nvPr/>
        </p:nvSpPr>
        <p:spPr>
          <a:xfrm>
            <a:off x="2819401" y="4800600"/>
            <a:ext cx="2685351" cy="369332"/>
          </a:xfrm>
          <a:prstGeom prst="rect">
            <a:avLst/>
          </a:prstGeom>
        </p:spPr>
        <p:txBody>
          <a:bodyPr wrap="none">
            <a:spAutoFit/>
          </a:bodyPr>
          <a:lstStyle/>
          <a:p>
            <a:r>
              <a:rPr lang="zh-CN" altLang="en-US" dirty="0"/>
              <a:t>梯级衰减（</a:t>
            </a:r>
            <a:r>
              <a:rPr lang="en-US" altLang="zh-CN" dirty="0"/>
              <a:t>step decay</a:t>
            </a:r>
            <a:r>
              <a:rPr lang="zh-CN" altLang="en-US" dirty="0"/>
              <a:t>）</a:t>
            </a:r>
          </a:p>
        </p:txBody>
      </p:sp>
      <p:pic>
        <p:nvPicPr>
          <p:cNvPr id="6" name="Picture 2" descr="Linearly decrease learning rate">
            <a:extLst>
              <a:ext uri="{FF2B5EF4-FFF2-40B4-BE49-F238E27FC236}">
                <a16:creationId xmlns:a16="http://schemas.microsoft.com/office/drawing/2014/main" id="{E88E3FA2-CDB6-47A3-904D-46C6FE141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543019"/>
            <a:ext cx="2590800" cy="1975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0BC217-9357-4B0C-8746-E1E3D5370B06}"/>
              </a:ext>
            </a:extLst>
          </p:cNvPr>
          <p:cNvSpPr/>
          <p:nvPr/>
        </p:nvSpPr>
        <p:spPr>
          <a:xfrm>
            <a:off x="6781801" y="4838054"/>
            <a:ext cx="2929007" cy="369332"/>
          </a:xfrm>
          <a:prstGeom prst="rect">
            <a:avLst/>
          </a:prstGeom>
        </p:spPr>
        <p:txBody>
          <a:bodyPr wrap="none">
            <a:spAutoFit/>
          </a:bodyPr>
          <a:lstStyle/>
          <a:p>
            <a:r>
              <a:rPr lang="zh-CN" altLang="en-US" dirty="0"/>
              <a:t>线性衰减（</a:t>
            </a:r>
            <a:r>
              <a:rPr lang="en-US" altLang="zh-CN" dirty="0"/>
              <a:t>Linear Decay</a:t>
            </a:r>
            <a:r>
              <a:rPr lang="zh-CN" altLang="en-US" dirty="0"/>
              <a:t>）</a:t>
            </a:r>
          </a:p>
        </p:txBody>
      </p:sp>
    </p:spTree>
    <p:extLst>
      <p:ext uri="{BB962C8B-B14F-4D97-AF65-F5344CB8AC3E}">
        <p14:creationId xmlns:p14="http://schemas.microsoft.com/office/powerpoint/2010/main" val="3252280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FCE49-9A27-42A0-8127-459C38F80CAA}"/>
              </a:ext>
            </a:extLst>
          </p:cNvPr>
          <p:cNvSpPr>
            <a:spLocks noGrp="1"/>
          </p:cNvSpPr>
          <p:nvPr>
            <p:ph type="title"/>
          </p:nvPr>
        </p:nvSpPr>
        <p:spPr/>
        <p:txBody>
          <a:bodyPr/>
          <a:lstStyle/>
          <a:p>
            <a:r>
              <a:rPr lang="zh-CN" altLang="en-US"/>
              <a:t>学习率衰减</a:t>
            </a:r>
            <a:endParaRPr lang="zh-CN" altLang="en-US" dirty="0"/>
          </a:p>
        </p:txBody>
      </p:sp>
      <p:pic>
        <p:nvPicPr>
          <p:cNvPr id="5" name="图片 4">
            <a:extLst>
              <a:ext uri="{FF2B5EF4-FFF2-40B4-BE49-F238E27FC236}">
                <a16:creationId xmlns:a16="http://schemas.microsoft.com/office/drawing/2014/main" id="{9CD6EB9D-2BBD-4459-B97C-8751F979A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600200"/>
            <a:ext cx="6313792" cy="3330990"/>
          </a:xfrm>
          <a:prstGeom prst="rect">
            <a:avLst/>
          </a:prstGeom>
        </p:spPr>
      </p:pic>
    </p:spTree>
    <p:extLst>
      <p:ext uri="{BB962C8B-B14F-4D97-AF65-F5344CB8AC3E}">
        <p14:creationId xmlns:p14="http://schemas.microsoft.com/office/powerpoint/2010/main" val="1996806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0C5D6-820E-4DC6-AA73-1DE1EEADD27F}"/>
              </a:ext>
            </a:extLst>
          </p:cNvPr>
          <p:cNvSpPr>
            <a:spLocks noGrp="1"/>
          </p:cNvSpPr>
          <p:nvPr>
            <p:ph type="title"/>
          </p:nvPr>
        </p:nvSpPr>
        <p:spPr/>
        <p:txBody>
          <a:bodyPr/>
          <a:lstStyle/>
          <a:p>
            <a:r>
              <a:rPr lang="zh-CN" altLang="en-US" dirty="0"/>
              <a:t>周期性学习率调整</a:t>
            </a:r>
            <a:r>
              <a:rPr lang="en-US" altLang="zh-CN" dirty="0"/>
              <a:t> Cyclical Learning Rates</a:t>
            </a:r>
            <a:endParaRPr lang="zh-CN" altLang="en-US" dirty="0"/>
          </a:p>
        </p:txBody>
      </p:sp>
      <p:pic>
        <p:nvPicPr>
          <p:cNvPr id="6" name="图片 5">
            <a:extLst>
              <a:ext uri="{FF2B5EF4-FFF2-40B4-BE49-F238E27FC236}">
                <a16:creationId xmlns:a16="http://schemas.microsoft.com/office/drawing/2014/main" id="{E6E32244-CEEE-4842-8E9D-BEE25429C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057400"/>
            <a:ext cx="7397036" cy="3630481"/>
          </a:xfrm>
          <a:prstGeom prst="rect">
            <a:avLst/>
          </a:prstGeom>
        </p:spPr>
      </p:pic>
    </p:spTree>
    <p:extLst>
      <p:ext uri="{BB962C8B-B14F-4D97-AF65-F5344CB8AC3E}">
        <p14:creationId xmlns:p14="http://schemas.microsoft.com/office/powerpoint/2010/main" val="62174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FAD34-456B-43CF-A6F7-F2F088047FB9}"/>
              </a:ext>
            </a:extLst>
          </p:cNvPr>
          <p:cNvSpPr>
            <a:spLocks noGrp="1"/>
          </p:cNvSpPr>
          <p:nvPr>
            <p:ph type="title"/>
          </p:nvPr>
        </p:nvSpPr>
        <p:spPr/>
        <p:txBody>
          <a:bodyPr/>
          <a:lstStyle/>
          <a:p>
            <a:r>
              <a:rPr lang="en-US" altLang="zh-CN"/>
              <a:t>Cyclical Learning Rates</a:t>
            </a:r>
            <a:endParaRPr lang="zh-CN" altLang="en-US" dirty="0"/>
          </a:p>
        </p:txBody>
      </p:sp>
      <p:pic>
        <p:nvPicPr>
          <p:cNvPr id="3" name="Picture 4" descr="https://cdn-images-1.medium.com/max/1750/1*qSGuuniIg_uuyzoP0x0d0A.png">
            <a:extLst>
              <a:ext uri="{FF2B5EF4-FFF2-40B4-BE49-F238E27FC236}">
                <a16:creationId xmlns:a16="http://schemas.microsoft.com/office/drawing/2014/main" id="{166B6925-A001-46DC-A241-E4CE79AA4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2667000"/>
            <a:ext cx="7807225" cy="330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67DDC7C-E534-4A7C-8D24-B11717B6FD96}"/>
              </a:ext>
            </a:extLst>
          </p:cNvPr>
          <p:cNvSpPr>
            <a:spLocks noGrp="1"/>
          </p:cNvSpPr>
          <p:nvPr>
            <p:ph type="title"/>
          </p:nvPr>
        </p:nvSpPr>
        <p:spPr/>
        <p:txBody>
          <a:bodyPr/>
          <a:lstStyle/>
          <a:p>
            <a:r>
              <a:rPr lang="en-US" altLang="zh-CN"/>
              <a:t>Others</a:t>
            </a:r>
            <a:endParaRPr lang="zh-CN" altLang="en-US" dirty="0"/>
          </a:p>
        </p:txBody>
      </p:sp>
      <p:sp>
        <p:nvSpPr>
          <p:cNvPr id="3" name="内容占位符 2">
            <a:extLst>
              <a:ext uri="{FF2B5EF4-FFF2-40B4-BE49-F238E27FC236}">
                <a16:creationId xmlns:a16="http://schemas.microsoft.com/office/drawing/2014/main" id="{38FE59FA-2C78-4368-AB56-2C2D5ACF22C7}"/>
              </a:ext>
            </a:extLst>
          </p:cNvPr>
          <p:cNvSpPr>
            <a:spLocks noGrp="1"/>
          </p:cNvSpPr>
          <p:nvPr>
            <p:ph idx="1"/>
          </p:nvPr>
        </p:nvSpPr>
        <p:spPr/>
        <p:txBody>
          <a:bodyPr/>
          <a:lstStyle/>
          <a:p>
            <a:r>
              <a:rPr lang="en-US" altLang="zh-CN"/>
              <a:t>Don't Decay the Learning Rate, Increase the Batch Size</a:t>
            </a:r>
          </a:p>
          <a:p>
            <a:pPr lvl="1"/>
            <a:r>
              <a:rPr lang="en-US" altLang="zh-CN">
                <a:hlinkClick r:id="rId3"/>
              </a:rPr>
              <a:t>https://openreview.net/pdf?id=B1Yy1BxCZ</a:t>
            </a:r>
            <a:endParaRPr lang="en-US" altLang="zh-CN"/>
          </a:p>
          <a:p>
            <a:r>
              <a:rPr lang="en-US" altLang="zh-CN"/>
              <a:t>Accurate, Large Minibatch SGD: Training ImageNet in 1 Hour</a:t>
            </a:r>
          </a:p>
          <a:p>
            <a:pPr lvl="1"/>
            <a:r>
              <a:rPr lang="en-US" altLang="zh-CN"/>
              <a:t>Warmup</a:t>
            </a:r>
          </a:p>
          <a:p>
            <a:pPr lvl="1"/>
            <a:r>
              <a:rPr lang="en-US" altLang="zh-CN">
                <a:hlinkClick r:id="rId4"/>
              </a:rPr>
              <a:t>https://arxiv.org/abs/1706.02677</a:t>
            </a:r>
            <a:endParaRPr lang="en-US" altLang="zh-CN" dirty="0"/>
          </a:p>
        </p:txBody>
      </p:sp>
      <p:pic>
        <p:nvPicPr>
          <p:cNvPr id="7170" name="Picture 2" descr="Image result for learning rate warm up">
            <a:extLst>
              <a:ext uri="{FF2B5EF4-FFF2-40B4-BE49-F238E27FC236}">
                <a16:creationId xmlns:a16="http://schemas.microsoft.com/office/drawing/2014/main" id="{58AA3DE4-A920-4859-9136-6E1A0ECF4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3810001"/>
            <a:ext cx="2869712"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16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727325" y="2749551"/>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a:t>机器学习的矛与盾</a:t>
            </a:r>
            <a:endParaRPr lang="zh-CN" altLang="en-US" dirty="0"/>
          </a:p>
        </p:txBody>
      </p:sp>
      <p:sp>
        <p:nvSpPr>
          <p:cNvPr id="5" name="矩形 4"/>
          <p:cNvSpPr/>
          <p:nvPr/>
        </p:nvSpPr>
        <p:spPr>
          <a:xfrm>
            <a:off x="6400800" y="15240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4038600" y="15240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6208439" y="2062243"/>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3825729" y="2062243"/>
            <a:ext cx="2031325" cy="461665"/>
          </a:xfrm>
          <a:prstGeom prst="rect">
            <a:avLst/>
          </a:prstGeom>
        </p:spPr>
        <p:txBody>
          <a:bodyPr wrap="none">
            <a:spAutoFit/>
          </a:bodyPr>
          <a:lstStyle/>
          <a:p>
            <a:r>
              <a:rPr lang="zh-CN" altLang="en-US" sz="2400" dirty="0"/>
              <a:t>经验风险最小</a:t>
            </a:r>
            <a:endParaRPr lang="en-US" altLang="zh-CN" sz="2400" dirty="0"/>
          </a:p>
        </p:txBody>
      </p:sp>
      <p:cxnSp>
        <p:nvCxnSpPr>
          <p:cNvPr id="4" name="直接连接符 3">
            <a:extLst>
              <a:ext uri="{FF2B5EF4-FFF2-40B4-BE49-F238E27FC236}">
                <a16:creationId xmlns:a16="http://schemas.microsoft.com/office/drawing/2014/main" id="{7AD7A00F-D313-4E30-A111-6A8B7A4145FA}"/>
              </a:ext>
            </a:extLst>
          </p:cNvPr>
          <p:cNvCxnSpPr>
            <a:cxnSpLocks/>
          </p:cNvCxnSpPr>
          <p:nvPr/>
        </p:nvCxnSpPr>
        <p:spPr>
          <a:xfrm>
            <a:off x="762000" y="608957"/>
            <a:ext cx="1476668"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a:extLst>
              <a:ext uri="{FF2B5EF4-FFF2-40B4-BE49-F238E27FC236}">
                <a16:creationId xmlns:a16="http://schemas.microsoft.com/office/drawing/2014/main" id="{D70A77DC-A12D-42B8-9569-33910D7C99E0}"/>
              </a:ext>
            </a:extLst>
          </p:cNvPr>
          <p:cNvSpPr/>
          <p:nvPr/>
        </p:nvSpPr>
        <p:spPr>
          <a:xfrm>
            <a:off x="626063" y="750268"/>
            <a:ext cx="1933868" cy="584775"/>
          </a:xfrm>
          <a:prstGeom prst="rect">
            <a:avLst/>
          </a:prstGeom>
        </p:spPr>
        <p:txBody>
          <a:bodyPr wrap="square">
            <a:spAutoFit/>
          </a:bodyPr>
          <a:lstStyle/>
          <a:p>
            <a:r>
              <a:rPr lang="zh-CN" altLang="en-US" sz="3200" dirty="0">
                <a:solidFill>
                  <a:schemeClr val="tx2"/>
                </a:solidFill>
                <a:latin typeface="微软雅黑" panose="020B0503020204020204" pitchFamily="34" charset="-122"/>
                <a:ea typeface="微软雅黑" panose="020B0503020204020204" pitchFamily="34" charset="-122"/>
                <a:cs typeface="+mj-cs"/>
              </a:rPr>
              <a:t>深度学习</a:t>
            </a:r>
          </a:p>
        </p:txBody>
      </p:sp>
    </p:spTree>
    <p:custDataLst>
      <p:tags r:id="rId1"/>
    </p:custDataLst>
    <p:extLst>
      <p:ext uri="{BB962C8B-B14F-4D97-AF65-F5344CB8AC3E}">
        <p14:creationId xmlns:p14="http://schemas.microsoft.com/office/powerpoint/2010/main" val="16246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8D89E-9C7E-46B8-BDF4-4A2309C2408C}"/>
              </a:ext>
            </a:extLst>
          </p:cNvPr>
          <p:cNvSpPr>
            <a:spLocks noGrp="1"/>
          </p:cNvSpPr>
          <p:nvPr>
            <p:ph type="title"/>
          </p:nvPr>
        </p:nvSpPr>
        <p:spPr/>
        <p:txBody>
          <a:bodyPr/>
          <a:lstStyle/>
          <a:p>
            <a:r>
              <a:rPr lang="zh-CN" altLang="en-US"/>
              <a:t>自适应学习率</a:t>
            </a:r>
            <a:endParaRPr lang="zh-CN" altLang="en-US" dirty="0"/>
          </a:p>
        </p:txBody>
      </p:sp>
      <p:sp>
        <p:nvSpPr>
          <p:cNvPr id="3" name="内容占位符 2">
            <a:extLst>
              <a:ext uri="{FF2B5EF4-FFF2-40B4-BE49-F238E27FC236}">
                <a16:creationId xmlns:a16="http://schemas.microsoft.com/office/drawing/2014/main" id="{5296372C-C560-43AF-9DEC-EA6692DC37D9}"/>
              </a:ext>
            </a:extLst>
          </p:cNvPr>
          <p:cNvSpPr>
            <a:spLocks noGrp="1"/>
          </p:cNvSpPr>
          <p:nvPr>
            <p:ph idx="4294967295"/>
          </p:nvPr>
        </p:nvSpPr>
        <p:spPr>
          <a:xfrm>
            <a:off x="1219200" y="1020763"/>
            <a:ext cx="10972800" cy="5062537"/>
          </a:xfrm>
        </p:spPr>
        <p:txBody>
          <a:bodyPr/>
          <a:lstStyle/>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50A158D9-DCD4-4952-83F5-4CB3FAEEB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219200"/>
            <a:ext cx="1709112" cy="787794"/>
          </a:xfrm>
          <a:prstGeom prst="rect">
            <a:avLst/>
          </a:prstGeom>
        </p:spPr>
      </p:pic>
      <p:pic>
        <p:nvPicPr>
          <p:cNvPr id="7" name="图片 6">
            <a:extLst>
              <a:ext uri="{FF2B5EF4-FFF2-40B4-BE49-F238E27FC236}">
                <a16:creationId xmlns:a16="http://schemas.microsoft.com/office/drawing/2014/main" id="{B919EBDF-50BF-4032-9F35-4A37B136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751458"/>
            <a:ext cx="2436668" cy="685800"/>
          </a:xfrm>
          <a:prstGeom prst="rect">
            <a:avLst/>
          </a:prstGeom>
        </p:spPr>
      </p:pic>
      <p:pic>
        <p:nvPicPr>
          <p:cNvPr id="9" name="图片 8">
            <a:extLst>
              <a:ext uri="{FF2B5EF4-FFF2-40B4-BE49-F238E27FC236}">
                <a16:creationId xmlns:a16="http://schemas.microsoft.com/office/drawing/2014/main" id="{CB236B21-A4F8-48E4-9C1A-28DF52AF8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902" y="2733373"/>
            <a:ext cx="2714996" cy="1170564"/>
          </a:xfrm>
          <a:prstGeom prst="rect">
            <a:avLst/>
          </a:prstGeom>
        </p:spPr>
      </p:pic>
      <p:pic>
        <p:nvPicPr>
          <p:cNvPr id="12" name="图片 11">
            <a:extLst>
              <a:ext uri="{FF2B5EF4-FFF2-40B4-BE49-F238E27FC236}">
                <a16:creationId xmlns:a16="http://schemas.microsoft.com/office/drawing/2014/main" id="{EF8B196B-2DE1-4936-B64D-79722E62E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4608032"/>
            <a:ext cx="3831872" cy="571515"/>
          </a:xfrm>
          <a:prstGeom prst="rect">
            <a:avLst/>
          </a:prstGeom>
        </p:spPr>
      </p:pic>
      <p:pic>
        <p:nvPicPr>
          <p:cNvPr id="14" name="图片 13">
            <a:extLst>
              <a:ext uri="{FF2B5EF4-FFF2-40B4-BE49-F238E27FC236}">
                <a16:creationId xmlns:a16="http://schemas.microsoft.com/office/drawing/2014/main" id="{6ED385AD-110E-43B4-AF8E-6667A94BA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00" y="3847023"/>
            <a:ext cx="2518992" cy="1046766"/>
          </a:xfrm>
          <a:prstGeom prst="rect">
            <a:avLst/>
          </a:prstGeom>
        </p:spPr>
      </p:pic>
      <p:cxnSp>
        <p:nvCxnSpPr>
          <p:cNvPr id="16" name="直接箭头连接符 15">
            <a:extLst>
              <a:ext uri="{FF2B5EF4-FFF2-40B4-BE49-F238E27FC236}">
                <a16:creationId xmlns:a16="http://schemas.microsoft.com/office/drawing/2014/main" id="{75F39E3C-A2D0-4B78-BB17-6CD788694B9D}"/>
              </a:ext>
            </a:extLst>
          </p:cNvPr>
          <p:cNvCxnSpPr/>
          <p:nvPr/>
        </p:nvCxnSpPr>
        <p:spPr>
          <a:xfrm>
            <a:off x="2590800" y="1613097"/>
            <a:ext cx="762000" cy="4443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38C5C1B4-3E7D-4A25-874D-C21B6897B8EF}"/>
              </a:ext>
            </a:extLst>
          </p:cNvPr>
          <p:cNvCxnSpPr/>
          <p:nvPr/>
        </p:nvCxnSpPr>
        <p:spPr>
          <a:xfrm flipV="1">
            <a:off x="2590800" y="2094358"/>
            <a:ext cx="762000" cy="57264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 name="直接箭头连接符 19">
            <a:extLst>
              <a:ext uri="{FF2B5EF4-FFF2-40B4-BE49-F238E27FC236}">
                <a16:creationId xmlns:a16="http://schemas.microsoft.com/office/drawing/2014/main" id="{54495D93-FBBA-4CB1-A74B-9E8D90490274}"/>
              </a:ext>
            </a:extLst>
          </p:cNvPr>
          <p:cNvCxnSpPr>
            <a:endCxn id="14" idx="1"/>
          </p:cNvCxnSpPr>
          <p:nvPr/>
        </p:nvCxnSpPr>
        <p:spPr>
          <a:xfrm>
            <a:off x="2514600" y="3773726"/>
            <a:ext cx="1143000" cy="59668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2D2A01C-D241-4100-8461-715043C8677E}"/>
              </a:ext>
            </a:extLst>
          </p:cNvPr>
          <p:cNvCxnSpPr>
            <a:stCxn id="14" idx="3"/>
            <a:endCxn id="12" idx="1"/>
          </p:cNvCxnSpPr>
          <p:nvPr/>
        </p:nvCxnSpPr>
        <p:spPr>
          <a:xfrm>
            <a:off x="6176592" y="4370406"/>
            <a:ext cx="1367208" cy="52338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A47F74F-8162-4A83-ADE3-567CF5032E14}"/>
              </a:ext>
            </a:extLst>
          </p:cNvPr>
          <p:cNvCxnSpPr>
            <a:stCxn id="14" idx="3"/>
            <a:endCxn id="9" idx="1"/>
          </p:cNvCxnSpPr>
          <p:nvPr/>
        </p:nvCxnSpPr>
        <p:spPr>
          <a:xfrm flipV="1">
            <a:off x="6176592" y="3318655"/>
            <a:ext cx="2143310" cy="10517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DE4AC14-7DEE-4F26-BA4E-4762D257306F}"/>
              </a:ext>
            </a:extLst>
          </p:cNvPr>
          <p:cNvCxnSpPr>
            <a:stCxn id="7" idx="3"/>
            <a:endCxn id="5" idx="1"/>
          </p:cNvCxnSpPr>
          <p:nvPr/>
        </p:nvCxnSpPr>
        <p:spPr>
          <a:xfrm flipV="1">
            <a:off x="5941868" y="1613097"/>
            <a:ext cx="2211532" cy="4812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a:extLst>
              <a:ext uri="{FF2B5EF4-FFF2-40B4-BE49-F238E27FC236}">
                <a16:creationId xmlns:a16="http://schemas.microsoft.com/office/drawing/2014/main" id="{A5532701-1018-47D2-82B5-5FC0D21666B7}"/>
              </a:ext>
            </a:extLst>
          </p:cNvPr>
          <p:cNvCxnSpPr>
            <a:stCxn id="7" idx="3"/>
            <a:endCxn id="9" idx="1"/>
          </p:cNvCxnSpPr>
          <p:nvPr/>
        </p:nvCxnSpPr>
        <p:spPr>
          <a:xfrm>
            <a:off x="5941868" y="2094358"/>
            <a:ext cx="2378034" cy="122429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 name="矩形 10">
            <a:extLst>
              <a:ext uri="{FF2B5EF4-FFF2-40B4-BE49-F238E27FC236}">
                <a16:creationId xmlns:a16="http://schemas.microsoft.com/office/drawing/2014/main" id="{0188E88D-F5E7-42AA-86EB-C03327B7FBEE}"/>
              </a:ext>
            </a:extLst>
          </p:cNvPr>
          <p:cNvSpPr/>
          <p:nvPr/>
        </p:nvSpPr>
        <p:spPr>
          <a:xfrm>
            <a:off x="1248985" y="1353484"/>
            <a:ext cx="1056700" cy="369332"/>
          </a:xfrm>
          <a:prstGeom prst="rect">
            <a:avLst/>
          </a:prstGeom>
        </p:spPr>
        <p:txBody>
          <a:bodyPr wrap="none">
            <a:spAutoFit/>
          </a:bodyPr>
          <a:lstStyle/>
          <a:p>
            <a:r>
              <a:rPr lang="en-US" altLang="zh-CN" dirty="0" err="1"/>
              <a:t>Adagrad</a:t>
            </a:r>
            <a:endParaRPr lang="en-US" altLang="zh-CN" dirty="0"/>
          </a:p>
        </p:txBody>
      </p:sp>
      <p:sp>
        <p:nvSpPr>
          <p:cNvPr id="13" name="矩形 12">
            <a:extLst>
              <a:ext uri="{FF2B5EF4-FFF2-40B4-BE49-F238E27FC236}">
                <a16:creationId xmlns:a16="http://schemas.microsoft.com/office/drawing/2014/main" id="{92D0623C-C6E4-4016-B549-31B2F43ED732}"/>
              </a:ext>
            </a:extLst>
          </p:cNvPr>
          <p:cNvSpPr/>
          <p:nvPr/>
        </p:nvSpPr>
        <p:spPr>
          <a:xfrm>
            <a:off x="1237946" y="2482334"/>
            <a:ext cx="1159292" cy="369332"/>
          </a:xfrm>
          <a:prstGeom prst="rect">
            <a:avLst/>
          </a:prstGeom>
        </p:spPr>
        <p:txBody>
          <a:bodyPr wrap="none">
            <a:spAutoFit/>
          </a:bodyPr>
          <a:lstStyle/>
          <a:p>
            <a:r>
              <a:rPr lang="en-US" altLang="zh-CN" dirty="0" err="1"/>
              <a:t>RMSprop</a:t>
            </a:r>
            <a:endParaRPr lang="en-US" altLang="zh-CN" dirty="0"/>
          </a:p>
        </p:txBody>
      </p:sp>
      <p:sp>
        <p:nvSpPr>
          <p:cNvPr id="15" name="矩形 14">
            <a:extLst>
              <a:ext uri="{FF2B5EF4-FFF2-40B4-BE49-F238E27FC236}">
                <a16:creationId xmlns:a16="http://schemas.microsoft.com/office/drawing/2014/main" id="{D7A6D68D-0628-4B47-98BD-A38DA75CE491}"/>
              </a:ext>
            </a:extLst>
          </p:cNvPr>
          <p:cNvSpPr/>
          <p:nvPr/>
        </p:nvSpPr>
        <p:spPr>
          <a:xfrm>
            <a:off x="1302066" y="3533369"/>
            <a:ext cx="1095172" cy="369332"/>
          </a:xfrm>
          <a:prstGeom prst="rect">
            <a:avLst/>
          </a:prstGeom>
        </p:spPr>
        <p:txBody>
          <a:bodyPr wrap="none">
            <a:spAutoFit/>
          </a:bodyPr>
          <a:lstStyle/>
          <a:p>
            <a:r>
              <a:rPr lang="en-US" altLang="zh-CN" dirty="0" err="1"/>
              <a:t>Adadelta</a:t>
            </a:r>
            <a:endParaRPr lang="en-US" altLang="zh-CN" dirty="0"/>
          </a:p>
        </p:txBody>
      </p:sp>
    </p:spTree>
    <p:extLst>
      <p:ext uri="{BB962C8B-B14F-4D97-AF65-F5344CB8AC3E}">
        <p14:creationId xmlns:p14="http://schemas.microsoft.com/office/powerpoint/2010/main" val="3855115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A1E41-B333-47C4-A3DA-F57DEB39CE1D}"/>
              </a:ext>
            </a:extLst>
          </p:cNvPr>
          <p:cNvSpPr>
            <a:spLocks noGrp="1"/>
          </p:cNvSpPr>
          <p:nvPr>
            <p:ph type="title"/>
          </p:nvPr>
        </p:nvSpPr>
        <p:spPr/>
        <p:txBody>
          <a:bodyPr/>
          <a:lstStyle/>
          <a:p>
            <a:r>
              <a:rPr lang="zh-CN" altLang="en-US"/>
              <a:t>梯度方向优化</a:t>
            </a:r>
            <a:endParaRPr lang="zh-CN" altLang="en-US" dirty="0"/>
          </a:p>
        </p:txBody>
      </p:sp>
      <p:sp>
        <p:nvSpPr>
          <p:cNvPr id="3" name="内容占位符 2">
            <a:extLst>
              <a:ext uri="{FF2B5EF4-FFF2-40B4-BE49-F238E27FC236}">
                <a16:creationId xmlns:a16="http://schemas.microsoft.com/office/drawing/2014/main" id="{4B075FDC-6F82-4FE6-B13A-7AC2F2AC06A7}"/>
              </a:ext>
            </a:extLst>
          </p:cNvPr>
          <p:cNvSpPr>
            <a:spLocks noGrp="1"/>
          </p:cNvSpPr>
          <p:nvPr>
            <p:ph idx="1"/>
          </p:nvPr>
        </p:nvSpPr>
        <p:spPr/>
        <p:txBody>
          <a:bodyPr/>
          <a:lstStyle/>
          <a:p>
            <a:r>
              <a:rPr lang="zh-CN" altLang="en-US"/>
              <a:t>动量法（</a:t>
            </a:r>
            <a:r>
              <a:rPr lang="en-US" altLang="zh-CN"/>
              <a:t>Momentum Method</a:t>
            </a:r>
            <a:r>
              <a:rPr lang="zh-CN" altLang="en-US"/>
              <a:t>）</a:t>
            </a:r>
            <a:endParaRPr lang="en-US" altLang="zh-CN"/>
          </a:p>
          <a:p>
            <a:pPr lvl="1"/>
            <a:r>
              <a:rPr lang="zh-CN" altLang="en-US"/>
              <a:t>用之前积累动量来替代真正的梯度。每次迭代的梯度可以看作是加速度。</a:t>
            </a:r>
            <a:endParaRPr lang="zh-CN" altLang="en-US" dirty="0"/>
          </a:p>
        </p:txBody>
      </p:sp>
      <p:pic>
        <p:nvPicPr>
          <p:cNvPr id="5" name="图片 4">
            <a:extLst>
              <a:ext uri="{FF2B5EF4-FFF2-40B4-BE49-F238E27FC236}">
                <a16:creationId xmlns:a16="http://schemas.microsoft.com/office/drawing/2014/main" id="{827D4412-0A3D-4CF8-965A-B813716E0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286000"/>
            <a:ext cx="5715000" cy="1234153"/>
          </a:xfrm>
          <a:prstGeom prst="rect">
            <a:avLst/>
          </a:prstGeom>
        </p:spPr>
      </p:pic>
      <p:sp>
        <p:nvSpPr>
          <p:cNvPr id="6" name="矩形 5">
            <a:extLst>
              <a:ext uri="{FF2B5EF4-FFF2-40B4-BE49-F238E27FC236}">
                <a16:creationId xmlns:a16="http://schemas.microsoft.com/office/drawing/2014/main" id="{EF012403-1151-43CC-BDAE-3DF61759AB85}"/>
              </a:ext>
            </a:extLst>
          </p:cNvPr>
          <p:cNvSpPr/>
          <p:nvPr/>
        </p:nvSpPr>
        <p:spPr>
          <a:xfrm>
            <a:off x="1960535" y="6156961"/>
            <a:ext cx="7436604" cy="276999"/>
          </a:xfrm>
          <a:prstGeom prst="rect">
            <a:avLst/>
          </a:prstGeom>
        </p:spPr>
        <p:txBody>
          <a:bodyPr wrap="square">
            <a:spAutoFit/>
          </a:bodyPr>
          <a:lstStyle/>
          <a:p>
            <a:r>
              <a:rPr lang="en-US" altLang="zh-CN" sz="1200" dirty="0">
                <a:hlinkClick r:id="rId3"/>
              </a:rPr>
              <a:t>https://www.quora.com/What-exactly-is-momentum-in-machine-learning</a:t>
            </a:r>
            <a:endParaRPr lang="zh-CN" altLang="en-US" sz="1200" dirty="0"/>
          </a:p>
        </p:txBody>
      </p:sp>
      <p:pic>
        <p:nvPicPr>
          <p:cNvPr id="5122" name="Picture 2" descr="https://qph.fs.quoracdn.net/main-qimg-a6be3a9474a5df3012a71e4de21c06c2">
            <a:extLst>
              <a:ext uri="{FF2B5EF4-FFF2-40B4-BE49-F238E27FC236}">
                <a16:creationId xmlns:a16="http://schemas.microsoft.com/office/drawing/2014/main" id="{7CF6D0B8-64BD-4569-87A0-E1149A63D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3654063"/>
            <a:ext cx="4381500" cy="23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304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61152A-D352-4C96-89BD-928C8C0EED46}"/>
              </a:ext>
            </a:extLst>
          </p:cNvPr>
          <p:cNvSpPr>
            <a:spLocks noGrp="1"/>
          </p:cNvSpPr>
          <p:nvPr>
            <p:ph type="title"/>
          </p:nvPr>
        </p:nvSpPr>
        <p:spPr/>
        <p:txBody>
          <a:bodyPr/>
          <a:lstStyle/>
          <a:p>
            <a:r>
              <a:rPr lang="zh-CN" altLang="en-US"/>
              <a:t>梯度方向优化</a:t>
            </a:r>
            <a:endParaRPr lang="zh-CN" altLang="en-US" dirty="0"/>
          </a:p>
        </p:txBody>
      </p:sp>
      <p:sp>
        <p:nvSpPr>
          <p:cNvPr id="4" name="内容占位符 3">
            <a:extLst>
              <a:ext uri="{FF2B5EF4-FFF2-40B4-BE49-F238E27FC236}">
                <a16:creationId xmlns:a16="http://schemas.microsoft.com/office/drawing/2014/main" id="{8943C230-FD42-4608-BE31-58F1F27BC71C}"/>
              </a:ext>
            </a:extLst>
          </p:cNvPr>
          <p:cNvSpPr>
            <a:spLocks noGrp="1"/>
          </p:cNvSpPr>
          <p:nvPr>
            <p:ph idx="1"/>
          </p:nvPr>
        </p:nvSpPr>
        <p:spPr/>
        <p:txBody>
          <a:bodyPr/>
          <a:lstStyle/>
          <a:p>
            <a:r>
              <a:rPr lang="en-US" altLang="zh-CN"/>
              <a:t>Nesterov</a:t>
            </a:r>
            <a:r>
              <a:rPr lang="zh-CN" altLang="en-US"/>
              <a:t>加速梯度</a:t>
            </a:r>
            <a:endParaRPr lang="zh-CN" altLang="en-US" dirty="0"/>
          </a:p>
        </p:txBody>
      </p:sp>
      <p:pic>
        <p:nvPicPr>
          <p:cNvPr id="6" name="图片 5">
            <a:extLst>
              <a:ext uri="{FF2B5EF4-FFF2-40B4-BE49-F238E27FC236}">
                <a16:creationId xmlns:a16="http://schemas.microsoft.com/office/drawing/2014/main" id="{8BCD1336-7F2C-417D-A7F1-AB7BCF535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1" y="3525052"/>
            <a:ext cx="4531245" cy="2708108"/>
          </a:xfrm>
          <a:prstGeom prst="rect">
            <a:avLst/>
          </a:prstGeom>
        </p:spPr>
      </p:pic>
      <p:pic>
        <p:nvPicPr>
          <p:cNvPr id="8" name="图片 7">
            <a:extLst>
              <a:ext uri="{FF2B5EF4-FFF2-40B4-BE49-F238E27FC236}">
                <a16:creationId xmlns:a16="http://schemas.microsoft.com/office/drawing/2014/main" id="{9E3FD874-112A-4540-959B-CE7A10E19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1" y="1981200"/>
            <a:ext cx="4014061" cy="457200"/>
          </a:xfrm>
          <a:prstGeom prst="rect">
            <a:avLst/>
          </a:prstGeom>
        </p:spPr>
      </p:pic>
    </p:spTree>
    <p:extLst>
      <p:ext uri="{BB962C8B-B14F-4D97-AF65-F5344CB8AC3E}">
        <p14:creationId xmlns:p14="http://schemas.microsoft.com/office/powerpoint/2010/main" val="466900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97DC0-578D-491E-9EB6-BC6269699DAB}"/>
              </a:ext>
            </a:extLst>
          </p:cNvPr>
          <p:cNvSpPr>
            <a:spLocks noGrp="1"/>
          </p:cNvSpPr>
          <p:nvPr>
            <p:ph type="title"/>
          </p:nvPr>
        </p:nvSpPr>
        <p:spPr/>
        <p:txBody>
          <a:bodyPr/>
          <a:lstStyle/>
          <a:p>
            <a:r>
              <a:rPr lang="zh-CN" altLang="en-US"/>
              <a:t>梯度方向优化</a:t>
            </a:r>
            <a:r>
              <a:rPr lang="en-US" altLang="zh-CN"/>
              <a:t>+</a:t>
            </a:r>
            <a:r>
              <a:rPr lang="zh-CN" altLang="en-US"/>
              <a:t>自适应学习率</a:t>
            </a:r>
            <a:endParaRPr lang="zh-CN" altLang="en-US" dirty="0"/>
          </a:p>
        </p:txBody>
      </p:sp>
      <p:sp>
        <p:nvSpPr>
          <p:cNvPr id="3" name="内容占位符 2">
            <a:extLst>
              <a:ext uri="{FF2B5EF4-FFF2-40B4-BE49-F238E27FC236}">
                <a16:creationId xmlns:a16="http://schemas.microsoft.com/office/drawing/2014/main" id="{C13E609C-11FE-491E-B437-9FFADAB179FB}"/>
              </a:ext>
            </a:extLst>
          </p:cNvPr>
          <p:cNvSpPr>
            <a:spLocks noGrp="1"/>
          </p:cNvSpPr>
          <p:nvPr>
            <p:ph idx="1"/>
          </p:nvPr>
        </p:nvSpPr>
        <p:spPr/>
        <p:txBody>
          <a:bodyPr/>
          <a:lstStyle/>
          <a:p>
            <a:r>
              <a:rPr lang="en-US" altLang="zh-CN"/>
              <a:t>Adam</a:t>
            </a:r>
            <a:r>
              <a:rPr lang="zh-CN" altLang="en-US"/>
              <a:t>算法≈动量法</a:t>
            </a:r>
            <a:r>
              <a:rPr lang="en-US" altLang="zh-CN"/>
              <a:t>+RMSprop</a:t>
            </a:r>
          </a:p>
          <a:p>
            <a:pPr lvl="1"/>
            <a:r>
              <a:rPr lang="zh-CN" altLang="en-US"/>
              <a:t>先计算两个移动平均</a:t>
            </a:r>
            <a:endParaRPr lang="en-US" altLang="zh-CN"/>
          </a:p>
          <a:p>
            <a:pPr lvl="1"/>
            <a:endParaRPr lang="en-US" altLang="zh-CN"/>
          </a:p>
          <a:p>
            <a:pPr lvl="1"/>
            <a:endParaRPr lang="en-US" altLang="zh-CN"/>
          </a:p>
          <a:p>
            <a:pPr lvl="1"/>
            <a:endParaRPr lang="en-US" altLang="zh-CN"/>
          </a:p>
          <a:p>
            <a:pPr lvl="1"/>
            <a:r>
              <a:rPr lang="zh-CN" altLang="en-US"/>
              <a:t>偏差修正</a:t>
            </a:r>
            <a:endParaRPr lang="en-US" altLang="zh-CN"/>
          </a:p>
          <a:p>
            <a:pPr lvl="1"/>
            <a:endParaRPr lang="en-US" altLang="zh-CN"/>
          </a:p>
          <a:p>
            <a:pPr lvl="1"/>
            <a:endParaRPr lang="en-US" altLang="zh-CN"/>
          </a:p>
          <a:p>
            <a:pPr lvl="1"/>
            <a:endParaRPr lang="en-US" altLang="zh-CN"/>
          </a:p>
          <a:p>
            <a:pPr lvl="1"/>
            <a:r>
              <a:rPr lang="zh-CN" altLang="en-US"/>
              <a:t>更新</a:t>
            </a:r>
            <a:endParaRPr lang="en-US" altLang="zh-CN"/>
          </a:p>
          <a:p>
            <a:pPr lvl="1"/>
            <a:endParaRPr lang="en-US" altLang="zh-CN" dirty="0"/>
          </a:p>
        </p:txBody>
      </p:sp>
      <p:pic>
        <p:nvPicPr>
          <p:cNvPr id="5" name="图片 4">
            <a:extLst>
              <a:ext uri="{FF2B5EF4-FFF2-40B4-BE49-F238E27FC236}">
                <a16:creationId xmlns:a16="http://schemas.microsoft.com/office/drawing/2014/main" id="{28F9A4E8-182D-4A0C-8D37-200D85330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034630"/>
            <a:ext cx="2939220" cy="789235"/>
          </a:xfrm>
          <a:prstGeom prst="rect">
            <a:avLst/>
          </a:prstGeom>
        </p:spPr>
      </p:pic>
      <p:pic>
        <p:nvPicPr>
          <p:cNvPr id="7" name="图片 6">
            <a:extLst>
              <a:ext uri="{FF2B5EF4-FFF2-40B4-BE49-F238E27FC236}">
                <a16:creationId xmlns:a16="http://schemas.microsoft.com/office/drawing/2014/main" id="{5183C0EB-6059-436C-8D4E-B35B0613A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340867"/>
            <a:ext cx="1349864" cy="1066828"/>
          </a:xfrm>
          <a:prstGeom prst="rect">
            <a:avLst/>
          </a:prstGeom>
        </p:spPr>
      </p:pic>
      <p:pic>
        <p:nvPicPr>
          <p:cNvPr id="9" name="图片 8">
            <a:extLst>
              <a:ext uri="{FF2B5EF4-FFF2-40B4-BE49-F238E27FC236}">
                <a16:creationId xmlns:a16="http://schemas.microsoft.com/office/drawing/2014/main" id="{C9C8E127-7267-48C0-80A8-564FB7D82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4901709"/>
            <a:ext cx="1649229" cy="484427"/>
          </a:xfrm>
          <a:prstGeom prst="rect">
            <a:avLst/>
          </a:prstGeom>
        </p:spPr>
      </p:pic>
    </p:spTree>
    <p:extLst>
      <p:ext uri="{BB962C8B-B14F-4D97-AF65-F5344CB8AC3E}">
        <p14:creationId xmlns:p14="http://schemas.microsoft.com/office/powerpoint/2010/main" val="2611690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优化</a:t>
            </a:r>
            <a:endParaRPr lang="zh-CN" altLang="en-US" dirty="0"/>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50914" y="2005533"/>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94510" y="2085658"/>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320659"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311559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CCBB-4607-47D6-9D59-0C417863F417}"/>
              </a:ext>
            </a:extLst>
          </p:cNvPr>
          <p:cNvSpPr>
            <a:spLocks noGrp="1"/>
          </p:cNvSpPr>
          <p:nvPr>
            <p:ph type="title"/>
          </p:nvPr>
        </p:nvSpPr>
        <p:spPr/>
        <p:txBody>
          <a:bodyPr/>
          <a:lstStyle/>
          <a:p>
            <a:r>
              <a:rPr lang="zh-CN" altLang="en-US"/>
              <a:t>梯度截断</a:t>
            </a:r>
            <a:endParaRPr lang="zh-CN" altLang="en-US" dirty="0"/>
          </a:p>
        </p:txBody>
      </p:sp>
      <p:sp>
        <p:nvSpPr>
          <p:cNvPr id="3" name="内容占位符 2">
            <a:extLst>
              <a:ext uri="{FF2B5EF4-FFF2-40B4-BE49-F238E27FC236}">
                <a16:creationId xmlns:a16="http://schemas.microsoft.com/office/drawing/2014/main" id="{DF430A04-3945-4FAD-BFBC-12B815DDE9B0}"/>
              </a:ext>
            </a:extLst>
          </p:cNvPr>
          <p:cNvSpPr>
            <a:spLocks noGrp="1"/>
          </p:cNvSpPr>
          <p:nvPr>
            <p:ph idx="1"/>
          </p:nvPr>
        </p:nvSpPr>
        <p:spPr/>
        <p:txBody>
          <a:bodyPr/>
          <a:lstStyle/>
          <a:p>
            <a:r>
              <a:rPr lang="zh-CN" altLang="en-US"/>
              <a:t>梯度截断是一种比较简单的启发式方法，把梯度的模限定在一个区间，当梯度的模小于或大于这个区间时就进行截断。</a:t>
            </a:r>
            <a:endParaRPr lang="en-US" altLang="zh-CN"/>
          </a:p>
          <a:p>
            <a:pPr lvl="1"/>
            <a:r>
              <a:rPr lang="zh-CN" altLang="en-US"/>
              <a:t>按值截断</a:t>
            </a:r>
            <a:endParaRPr lang="en-US" altLang="zh-CN"/>
          </a:p>
          <a:p>
            <a:pPr lvl="1"/>
            <a:endParaRPr lang="en-US" altLang="zh-CN"/>
          </a:p>
          <a:p>
            <a:pPr lvl="1"/>
            <a:r>
              <a:rPr lang="zh-CN" altLang="en-US"/>
              <a:t>按模截断</a:t>
            </a:r>
            <a:endParaRPr lang="zh-CN" altLang="en-US" dirty="0"/>
          </a:p>
        </p:txBody>
      </p:sp>
      <p:pic>
        <p:nvPicPr>
          <p:cNvPr id="5" name="图片 4">
            <a:extLst>
              <a:ext uri="{FF2B5EF4-FFF2-40B4-BE49-F238E27FC236}">
                <a16:creationId xmlns:a16="http://schemas.microsoft.com/office/drawing/2014/main" id="{15C7D1AC-4BF4-475E-ABE4-2ED233BB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799" y="2133600"/>
            <a:ext cx="2721475" cy="435436"/>
          </a:xfrm>
          <a:prstGeom prst="rect">
            <a:avLst/>
          </a:prstGeom>
        </p:spPr>
      </p:pic>
      <p:pic>
        <p:nvPicPr>
          <p:cNvPr id="7" name="图片 6">
            <a:extLst>
              <a:ext uri="{FF2B5EF4-FFF2-40B4-BE49-F238E27FC236}">
                <a16:creationId xmlns:a16="http://schemas.microsoft.com/office/drawing/2014/main" id="{6F7A8B76-0122-4F82-BB66-BC2F25634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561" y="2971800"/>
            <a:ext cx="1300976" cy="533400"/>
          </a:xfrm>
          <a:prstGeom prst="rect">
            <a:avLst/>
          </a:prstGeom>
        </p:spPr>
      </p:pic>
      <p:pic>
        <p:nvPicPr>
          <p:cNvPr id="9" name="图片 8">
            <a:extLst>
              <a:ext uri="{FF2B5EF4-FFF2-40B4-BE49-F238E27FC236}">
                <a16:creationId xmlns:a16="http://schemas.microsoft.com/office/drawing/2014/main" id="{B2229C13-B863-4D07-8755-B43032C4A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514" y="3063240"/>
            <a:ext cx="3054433" cy="2575560"/>
          </a:xfrm>
          <a:prstGeom prst="rect">
            <a:avLst/>
          </a:prstGeom>
        </p:spPr>
      </p:pic>
    </p:spTree>
    <p:extLst>
      <p:ext uri="{BB962C8B-B14F-4D97-AF65-F5344CB8AC3E}">
        <p14:creationId xmlns:p14="http://schemas.microsoft.com/office/powerpoint/2010/main" val="3009942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5C34E8-11DC-4132-BEA2-2A13B95BCA4D}"/>
              </a:ext>
            </a:extLst>
          </p:cNvPr>
          <p:cNvSpPr>
            <a:spLocks noGrp="1"/>
          </p:cNvSpPr>
          <p:nvPr>
            <p:ph idx="1"/>
          </p:nvPr>
        </p:nvSpPr>
        <p:spPr/>
        <p:txBody>
          <a:bodyPr/>
          <a:lstStyle/>
          <a:p>
            <a:r>
              <a:rPr lang="zh-CN" altLang="en-US" dirty="0"/>
              <a:t>大部分优化算法可以使用下面公式来统一描述概括：</a:t>
            </a:r>
          </a:p>
        </p:txBody>
      </p:sp>
      <p:sp>
        <p:nvSpPr>
          <p:cNvPr id="2" name="标题 1">
            <a:extLst>
              <a:ext uri="{FF2B5EF4-FFF2-40B4-BE49-F238E27FC236}">
                <a16:creationId xmlns:a16="http://schemas.microsoft.com/office/drawing/2014/main" id="{0388C509-862C-47C6-9985-1D267D888E76}"/>
              </a:ext>
            </a:extLst>
          </p:cNvPr>
          <p:cNvSpPr>
            <a:spLocks noGrp="1"/>
          </p:cNvSpPr>
          <p:nvPr>
            <p:ph type="title"/>
          </p:nvPr>
        </p:nvSpPr>
        <p:spPr/>
        <p:txBody>
          <a:bodyPr/>
          <a:lstStyle/>
          <a:p>
            <a:r>
              <a:rPr lang="zh-CN" altLang="en-US" dirty="0"/>
              <a:t>优化算法改进小结</a:t>
            </a:r>
          </a:p>
        </p:txBody>
      </p:sp>
      <p:sp>
        <p:nvSpPr>
          <p:cNvPr id="6" name="矩形 5">
            <a:extLst>
              <a:ext uri="{FF2B5EF4-FFF2-40B4-BE49-F238E27FC236}">
                <a16:creationId xmlns:a16="http://schemas.microsoft.com/office/drawing/2014/main" id="{C3250B0F-1B22-483E-A63E-773B3D51E253}"/>
              </a:ext>
            </a:extLst>
          </p:cNvPr>
          <p:cNvSpPr/>
          <p:nvPr/>
        </p:nvSpPr>
        <p:spPr>
          <a:xfrm>
            <a:off x="1905000" y="4998130"/>
            <a:ext cx="1890261" cy="369332"/>
          </a:xfrm>
          <a:prstGeom prst="rect">
            <a:avLst/>
          </a:prstGeom>
        </p:spPr>
        <p:txBody>
          <a:bodyPr wrap="none">
            <a:spAutoFit/>
          </a:bodyPr>
          <a:lstStyle/>
          <a:p>
            <a:r>
              <a:rPr lang="zh-CN" altLang="en-US" dirty="0"/>
              <a:t>g</a:t>
            </a:r>
            <a:r>
              <a:rPr lang="zh-CN" altLang="en-US" baseline="-25000" dirty="0"/>
              <a:t>t</a:t>
            </a:r>
            <a:r>
              <a:rPr lang="zh-CN" altLang="en-US" dirty="0"/>
              <a:t> 为第t步的梯度</a:t>
            </a:r>
          </a:p>
        </p:txBody>
      </p:sp>
      <p:sp>
        <p:nvSpPr>
          <p:cNvPr id="7" name="矩形 6">
            <a:extLst>
              <a:ext uri="{FF2B5EF4-FFF2-40B4-BE49-F238E27FC236}">
                <a16:creationId xmlns:a16="http://schemas.microsoft.com/office/drawing/2014/main" id="{FEA71559-46AE-4EC4-9C87-96A865534A9E}"/>
              </a:ext>
            </a:extLst>
          </p:cNvPr>
          <p:cNvSpPr/>
          <p:nvPr/>
        </p:nvSpPr>
        <p:spPr>
          <a:xfrm>
            <a:off x="1905000" y="5441876"/>
            <a:ext cx="2084225" cy="369332"/>
          </a:xfrm>
          <a:prstGeom prst="rect">
            <a:avLst/>
          </a:prstGeom>
        </p:spPr>
        <p:txBody>
          <a:bodyPr wrap="none">
            <a:spAutoFit/>
          </a:bodyPr>
          <a:lstStyle/>
          <a:p>
            <a:r>
              <a:rPr lang="zh-CN" altLang="en-US" dirty="0"/>
              <a:t>α</a:t>
            </a:r>
            <a:r>
              <a:rPr lang="zh-CN" altLang="en-US" baseline="-25000" dirty="0"/>
              <a:t>t </a:t>
            </a:r>
            <a:r>
              <a:rPr lang="zh-CN" altLang="en-US" dirty="0"/>
              <a:t>为第t步的学习率</a:t>
            </a:r>
          </a:p>
        </p:txBody>
      </p:sp>
      <p:pic>
        <p:nvPicPr>
          <p:cNvPr id="12" name="图片 11">
            <a:extLst>
              <a:ext uri="{FF2B5EF4-FFF2-40B4-BE49-F238E27FC236}">
                <a16:creationId xmlns:a16="http://schemas.microsoft.com/office/drawing/2014/main" id="{CA77682E-A49A-4C17-A470-2196421BFC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2516384"/>
            <a:ext cx="2514600" cy="1786791"/>
          </a:xfrm>
          <a:prstGeom prst="rect">
            <a:avLst/>
          </a:prstGeom>
        </p:spPr>
      </p:pic>
      <p:pic>
        <p:nvPicPr>
          <p:cNvPr id="8" name="图片 7">
            <a:extLst>
              <a:ext uri="{FF2B5EF4-FFF2-40B4-BE49-F238E27FC236}">
                <a16:creationId xmlns:a16="http://schemas.microsoft.com/office/drawing/2014/main" id="{27CB7E9F-A5B1-4310-AB12-0D5A0A330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2438399"/>
            <a:ext cx="5715000" cy="2567007"/>
          </a:xfrm>
          <a:prstGeom prst="rect">
            <a:avLst/>
          </a:prstGeom>
        </p:spPr>
      </p:pic>
    </p:spTree>
    <p:extLst>
      <p:ext uri="{BB962C8B-B14F-4D97-AF65-F5344CB8AC3E}">
        <p14:creationId xmlns:p14="http://schemas.microsoft.com/office/powerpoint/2010/main" val="2888190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EA9D7-DD25-4813-BF0D-311DF2D58604}"/>
              </a:ext>
            </a:extLst>
          </p:cNvPr>
          <p:cNvSpPr>
            <a:spLocks noGrp="1"/>
          </p:cNvSpPr>
          <p:nvPr>
            <p:ph type="ctrTitle"/>
          </p:nvPr>
        </p:nvSpPr>
        <p:spPr/>
        <p:txBody>
          <a:bodyPr/>
          <a:lstStyle/>
          <a:p>
            <a:r>
              <a:rPr lang="zh-CN" altLang="en-US"/>
              <a:t>参数初始化</a:t>
            </a:r>
            <a:r>
              <a:rPr lang="en-US" altLang="zh-CN"/>
              <a:t>/</a:t>
            </a:r>
            <a:r>
              <a:rPr lang="zh-CN" altLang="en-US"/>
              <a:t>数据预处理</a:t>
            </a:r>
            <a:endParaRPr lang="zh-CN" altLang="en-US" dirty="0"/>
          </a:p>
        </p:txBody>
      </p:sp>
    </p:spTree>
    <p:extLst>
      <p:ext uri="{BB962C8B-B14F-4D97-AF65-F5344CB8AC3E}">
        <p14:creationId xmlns:p14="http://schemas.microsoft.com/office/powerpoint/2010/main" val="432700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参数初始化</a:t>
            </a:r>
            <a:endParaRPr lang="zh-CN" altLang="en-US" dirty="0"/>
          </a:p>
        </p:txBody>
      </p:sp>
      <p:sp>
        <p:nvSpPr>
          <p:cNvPr id="3" name="内容占位符 2"/>
          <p:cNvSpPr>
            <a:spLocks noGrp="1"/>
          </p:cNvSpPr>
          <p:nvPr>
            <p:ph idx="1"/>
          </p:nvPr>
        </p:nvSpPr>
        <p:spPr/>
        <p:txBody>
          <a:bodyPr/>
          <a:lstStyle/>
          <a:p>
            <a:r>
              <a:rPr lang="zh-CN" altLang="en-US"/>
              <a:t>参数不能初始化为</a:t>
            </a:r>
            <a:r>
              <a:rPr lang="en-US" altLang="zh-CN"/>
              <a:t>0</a:t>
            </a:r>
            <a:r>
              <a:rPr lang="zh-CN" altLang="en-US"/>
              <a:t>！为什么？</a:t>
            </a:r>
            <a:endParaRPr lang="en-US" altLang="zh-CN"/>
          </a:p>
          <a:p>
            <a:pPr lvl="1"/>
            <a:r>
              <a:rPr lang="zh-CN" altLang="en-US"/>
              <a:t>对称权重问题！</a:t>
            </a:r>
            <a:endParaRPr lang="en-US" altLang="zh-CN"/>
          </a:p>
          <a:p>
            <a:endParaRPr lang="en-US" altLang="zh-CN"/>
          </a:p>
          <a:p>
            <a:r>
              <a:rPr lang="zh-CN" altLang="en-US"/>
              <a:t>初始化方法</a:t>
            </a:r>
            <a:endParaRPr lang="en-US" altLang="zh-CN"/>
          </a:p>
          <a:p>
            <a:pPr lvl="1"/>
            <a:r>
              <a:rPr lang="zh-CN" altLang="en-US"/>
              <a:t>预训练初始化</a:t>
            </a:r>
            <a:endParaRPr lang="en-US" altLang="zh-CN"/>
          </a:p>
          <a:p>
            <a:pPr lvl="1"/>
            <a:r>
              <a:rPr lang="zh-CN" altLang="en-US"/>
              <a:t>随机初始化</a:t>
            </a:r>
            <a:endParaRPr lang="en-US" altLang="zh-CN"/>
          </a:p>
          <a:p>
            <a:pPr lvl="1"/>
            <a:r>
              <a:rPr lang="zh-CN" altLang="en-US"/>
              <a:t>固定值初始化</a:t>
            </a:r>
            <a:endParaRPr lang="en-US" altLang="zh-CN"/>
          </a:p>
          <a:p>
            <a:pPr lvl="2"/>
            <a:r>
              <a:rPr lang="zh-CN" altLang="en-US"/>
              <a:t>偏置（ </a:t>
            </a:r>
            <a:r>
              <a:rPr lang="en-US" altLang="zh-CN"/>
              <a:t>Bias </a:t>
            </a:r>
            <a:r>
              <a:rPr lang="zh-CN" altLang="en-US"/>
              <a:t>）通常用 </a:t>
            </a:r>
            <a:r>
              <a:rPr lang="en-US" altLang="zh-CN"/>
              <a:t>0 </a:t>
            </a:r>
            <a:r>
              <a:rPr lang="zh-CN" altLang="en-US"/>
              <a:t>来初始化</a:t>
            </a:r>
            <a:endParaRPr lang="en-US" altLang="zh-CN" dirty="0"/>
          </a:p>
        </p:txBody>
      </p:sp>
    </p:spTree>
    <p:extLst>
      <p:ext uri="{BB962C8B-B14F-4D97-AF65-F5344CB8AC3E}">
        <p14:creationId xmlns:p14="http://schemas.microsoft.com/office/powerpoint/2010/main" val="2069707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38BC3-5042-48DA-A38F-7A0FCE398D42}"/>
              </a:ext>
            </a:extLst>
          </p:cNvPr>
          <p:cNvSpPr>
            <a:spLocks noGrp="1"/>
          </p:cNvSpPr>
          <p:nvPr>
            <p:ph type="title"/>
          </p:nvPr>
        </p:nvSpPr>
        <p:spPr/>
        <p:txBody>
          <a:bodyPr/>
          <a:lstStyle/>
          <a:p>
            <a:r>
              <a:rPr lang="zh-CN" altLang="en-US" dirty="0"/>
              <a:t>随机初始化</a:t>
            </a:r>
          </a:p>
        </p:txBody>
      </p:sp>
      <p:sp>
        <p:nvSpPr>
          <p:cNvPr id="3" name="内容占位符 2">
            <a:extLst>
              <a:ext uri="{FF2B5EF4-FFF2-40B4-BE49-F238E27FC236}">
                <a16:creationId xmlns:a16="http://schemas.microsoft.com/office/drawing/2014/main" id="{DE7B01E3-C1E4-43A2-8738-6AEBC15329B9}"/>
              </a:ext>
            </a:extLst>
          </p:cNvPr>
          <p:cNvSpPr>
            <a:spLocks noGrp="1"/>
          </p:cNvSpPr>
          <p:nvPr>
            <p:ph idx="1"/>
          </p:nvPr>
        </p:nvSpPr>
        <p:spPr/>
        <p:txBody>
          <a:bodyPr/>
          <a:lstStyle/>
          <a:p>
            <a:r>
              <a:rPr lang="en-US" altLang="zh-CN" dirty="0"/>
              <a:t>Gaussian</a:t>
            </a:r>
            <a:r>
              <a:rPr lang="zh-CN" altLang="en-US" dirty="0"/>
              <a:t>分布初始化</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en-US" altLang="zh-CN" dirty="0"/>
          </a:p>
          <a:p>
            <a:endParaRPr lang="en-US" altLang="zh-CN" dirty="0"/>
          </a:p>
          <a:p>
            <a:r>
              <a:rPr lang="zh-CN" altLang="en-US" dirty="0"/>
              <a:t>均匀分布初始化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031089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5EF4-268A-4FAB-AA86-1CE73CBBC6C3}"/>
              </a:ext>
            </a:extLst>
          </p:cNvPr>
          <p:cNvSpPr>
            <a:spLocks noGrp="1"/>
          </p:cNvSpPr>
          <p:nvPr>
            <p:ph type="ctrTitle"/>
          </p:nvPr>
        </p:nvSpPr>
        <p:spPr/>
        <p:txBody>
          <a:bodyPr/>
          <a:lstStyle/>
          <a:p>
            <a:r>
              <a:rPr lang="zh-CN" altLang="en-US"/>
              <a:t>网络优化</a:t>
            </a:r>
            <a:endParaRPr lang="zh-CN" altLang="en-US" dirty="0"/>
          </a:p>
        </p:txBody>
      </p:sp>
    </p:spTree>
    <p:extLst>
      <p:ext uri="{BB962C8B-B14F-4D97-AF65-F5344CB8AC3E}">
        <p14:creationId xmlns:p14="http://schemas.microsoft.com/office/powerpoint/2010/main" val="65866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9BCEF-44E6-40A6-9CDB-B20667CBDD68}"/>
              </a:ext>
            </a:extLst>
          </p:cNvPr>
          <p:cNvSpPr>
            <a:spLocks noGrp="1"/>
          </p:cNvSpPr>
          <p:nvPr>
            <p:ph type="title"/>
          </p:nvPr>
        </p:nvSpPr>
        <p:spPr/>
        <p:txBody>
          <a:bodyPr/>
          <a:lstStyle/>
          <a:p>
            <a:r>
              <a:rPr lang="zh-CN" altLang="en-US" dirty="0"/>
              <a:t>随机初始化</a:t>
            </a:r>
          </a:p>
        </p:txBody>
      </p:sp>
      <p:sp>
        <p:nvSpPr>
          <p:cNvPr id="3" name="内容占位符 2">
            <a:extLst>
              <a:ext uri="{FF2B5EF4-FFF2-40B4-BE49-F238E27FC236}">
                <a16:creationId xmlns:a16="http://schemas.microsoft.com/office/drawing/2014/main" id="{F528F5C0-11EC-46AD-94C6-101F23A1D3B4}"/>
              </a:ext>
            </a:extLst>
          </p:cNvPr>
          <p:cNvSpPr>
            <a:spLocks noGrp="1"/>
          </p:cNvSpPr>
          <p:nvPr>
            <p:ph idx="1"/>
          </p:nvPr>
        </p:nvSpPr>
        <p:spPr/>
        <p:txBody>
          <a:bodyPr/>
          <a:lstStyle/>
          <a:p>
            <a:r>
              <a:rPr lang="zh-CN" altLang="en-US" dirty="0"/>
              <a:t>范数保持性（ </a:t>
            </a:r>
            <a:r>
              <a:rPr lang="en-US" altLang="zh-CN" dirty="0"/>
              <a:t>Norm-Preserving </a:t>
            </a:r>
            <a:r>
              <a:rPr lang="zh-CN" altLang="en-US" dirty="0"/>
              <a:t>）</a:t>
            </a:r>
            <a:endParaRPr lang="en-US" altLang="zh-CN" dirty="0"/>
          </a:p>
          <a:p>
            <a:pPr lvl="1"/>
            <a:r>
              <a:rPr lang="zh-CN" altLang="en-US" dirty="0"/>
              <a:t>一个 𝑀 层的等宽线性网络</a:t>
            </a:r>
            <a:endParaRPr lang="en-US" altLang="zh-CN" dirty="0"/>
          </a:p>
          <a:p>
            <a:pPr lvl="1"/>
            <a:endParaRPr lang="en-US" altLang="zh-CN" dirty="0"/>
          </a:p>
          <a:p>
            <a:pPr lvl="1"/>
            <a:endParaRPr lang="en-US" altLang="zh-CN" dirty="0"/>
          </a:p>
          <a:p>
            <a:pPr lvl="1"/>
            <a:r>
              <a:rPr lang="zh-CN" altLang="en-US" dirty="0"/>
              <a:t>为了避免梯度消失或梯度爆炸问题，我们希望误差项</a:t>
            </a:r>
          </a:p>
          <a:p>
            <a:endParaRPr lang="zh-CN" altLang="en-US" dirty="0"/>
          </a:p>
        </p:txBody>
      </p:sp>
      <p:pic>
        <p:nvPicPr>
          <p:cNvPr id="4" name="图片 3">
            <a:extLst>
              <a:ext uri="{FF2B5EF4-FFF2-40B4-BE49-F238E27FC236}">
                <a16:creationId xmlns:a16="http://schemas.microsoft.com/office/drawing/2014/main" id="{65A9204B-007E-4CAB-906B-08331A780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189020"/>
            <a:ext cx="2474686" cy="574236"/>
          </a:xfrm>
          <a:prstGeom prst="rect">
            <a:avLst/>
          </a:prstGeom>
        </p:spPr>
      </p:pic>
      <p:pic>
        <p:nvPicPr>
          <p:cNvPr id="5" name="图片 4">
            <a:extLst>
              <a:ext uri="{FF2B5EF4-FFF2-40B4-BE49-F238E27FC236}">
                <a16:creationId xmlns:a16="http://schemas.microsoft.com/office/drawing/2014/main" id="{E8EC680D-8570-4847-BA2C-C3735AFEE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716" y="3529579"/>
            <a:ext cx="3886302" cy="462655"/>
          </a:xfrm>
          <a:prstGeom prst="rect">
            <a:avLst/>
          </a:prstGeom>
        </p:spPr>
      </p:pic>
      <p:sp>
        <p:nvSpPr>
          <p:cNvPr id="6" name="矩形 5">
            <a:extLst>
              <a:ext uri="{FF2B5EF4-FFF2-40B4-BE49-F238E27FC236}">
                <a16:creationId xmlns:a16="http://schemas.microsoft.com/office/drawing/2014/main" id="{EF4EDDEC-37C0-498F-837B-869BDF3DB75A}"/>
              </a:ext>
            </a:extLst>
          </p:cNvPr>
          <p:cNvSpPr/>
          <p:nvPr/>
        </p:nvSpPr>
        <p:spPr>
          <a:xfrm>
            <a:off x="3682716" y="4259283"/>
            <a:ext cx="295465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zh-CN" altLang="en-US" dirty="0"/>
              <a:t>基于方差缩放的参数初始化</a:t>
            </a:r>
            <a:endParaRPr lang="en-US" altLang="zh-CN" dirty="0"/>
          </a:p>
        </p:txBody>
      </p:sp>
      <p:sp>
        <p:nvSpPr>
          <p:cNvPr id="7" name="矩形 6">
            <a:extLst>
              <a:ext uri="{FF2B5EF4-FFF2-40B4-BE49-F238E27FC236}">
                <a16:creationId xmlns:a16="http://schemas.microsoft.com/office/drawing/2014/main" id="{C43D7F8E-528E-4F3E-8F57-E503639B14D6}"/>
              </a:ext>
            </a:extLst>
          </p:cNvPr>
          <p:cNvSpPr/>
          <p:nvPr/>
        </p:nvSpPr>
        <p:spPr>
          <a:xfrm>
            <a:off x="3682716" y="4700058"/>
            <a:ext cx="1338828"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zh-CN" altLang="en-US" dirty="0"/>
              <a:t>正交初始化</a:t>
            </a:r>
            <a:endParaRPr lang="en-US" altLang="zh-CN" dirty="0"/>
          </a:p>
        </p:txBody>
      </p:sp>
    </p:spTree>
    <p:custDataLst>
      <p:tags r:id="rId1"/>
    </p:custDataLst>
    <p:extLst>
      <p:ext uri="{BB962C8B-B14F-4D97-AF65-F5344CB8AC3E}">
        <p14:creationId xmlns:p14="http://schemas.microsoft.com/office/powerpoint/2010/main" val="9982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C37DB-DF23-4618-B7C4-0D179EAC5959}"/>
              </a:ext>
            </a:extLst>
          </p:cNvPr>
          <p:cNvSpPr>
            <a:spLocks noGrp="1"/>
          </p:cNvSpPr>
          <p:nvPr>
            <p:ph type="title"/>
          </p:nvPr>
        </p:nvSpPr>
        <p:spPr/>
        <p:txBody>
          <a:bodyPr/>
          <a:lstStyle/>
          <a:p>
            <a:r>
              <a:rPr lang="zh-CN" altLang="en-US"/>
              <a:t>参数初始化</a:t>
            </a:r>
            <a:endParaRPr lang="zh-CN" altLang="en-US" dirty="0"/>
          </a:p>
        </p:txBody>
      </p:sp>
      <p:sp>
        <p:nvSpPr>
          <p:cNvPr id="8" name="内容占位符 7">
            <a:extLst>
              <a:ext uri="{FF2B5EF4-FFF2-40B4-BE49-F238E27FC236}">
                <a16:creationId xmlns:a16="http://schemas.microsoft.com/office/drawing/2014/main" id="{55AA90FD-6B48-4ECE-9D56-4D090DEE5B73}"/>
              </a:ext>
            </a:extLst>
          </p:cNvPr>
          <p:cNvSpPr>
            <a:spLocks noGrp="1"/>
          </p:cNvSpPr>
          <p:nvPr>
            <p:ph idx="1"/>
          </p:nvPr>
        </p:nvSpPr>
        <p:spPr/>
        <p:txBody>
          <a:bodyPr/>
          <a:lstStyle/>
          <a:p>
            <a:r>
              <a:rPr lang="zh-CN" altLang="en-US" dirty="0"/>
              <a:t>基于方差缩放的参数初始化</a:t>
            </a:r>
            <a:endParaRPr lang="en-US" altLang="zh-CN" dirty="0"/>
          </a:p>
          <a:p>
            <a:pPr lvl="1"/>
            <a:r>
              <a:rPr lang="en-US" altLang="zh-CN" dirty="0"/>
              <a:t>Xavier </a:t>
            </a:r>
            <a:r>
              <a:rPr lang="zh-CN" altLang="en-US" dirty="0"/>
              <a:t>初始化和 </a:t>
            </a:r>
            <a:r>
              <a:rPr lang="en-US" altLang="zh-CN" dirty="0"/>
              <a:t>He </a:t>
            </a:r>
            <a:r>
              <a:rPr lang="zh-CN" altLang="en-US" dirty="0"/>
              <a:t>初始化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正交初始化</a:t>
            </a:r>
            <a:endParaRPr lang="en-US" altLang="zh-CN" dirty="0"/>
          </a:p>
          <a:p>
            <a:pPr lvl="1"/>
            <a:r>
              <a:rPr lang="en-US" altLang="zh-CN" dirty="0"/>
              <a:t>1 </a:t>
            </a:r>
            <a:r>
              <a:rPr lang="zh-CN" altLang="en-US" dirty="0"/>
              <a:t>）用均值为 </a:t>
            </a:r>
            <a:r>
              <a:rPr lang="en-US" altLang="zh-CN" dirty="0"/>
              <a:t>0 </a:t>
            </a:r>
            <a:r>
              <a:rPr lang="zh-CN" altLang="en-US" dirty="0"/>
              <a:t>、方差为 </a:t>
            </a:r>
            <a:r>
              <a:rPr lang="en-US" altLang="zh-CN" dirty="0"/>
              <a:t>1 </a:t>
            </a:r>
            <a:r>
              <a:rPr lang="zh-CN" altLang="en-US" dirty="0"/>
              <a:t>的高斯分布初始化一个矩阵； </a:t>
            </a:r>
            <a:endParaRPr lang="en-US" altLang="zh-CN" dirty="0"/>
          </a:p>
          <a:p>
            <a:pPr lvl="1"/>
            <a:r>
              <a:rPr lang="en-US" altLang="zh-CN" dirty="0"/>
              <a:t>2 </a:t>
            </a:r>
            <a:r>
              <a:rPr lang="zh-CN" altLang="en-US" dirty="0"/>
              <a:t>）将这个矩阵用奇异值分解得到两个正交矩阵，并使用其中之一作为权重矩阵。</a:t>
            </a:r>
          </a:p>
        </p:txBody>
      </p:sp>
      <p:pic>
        <p:nvPicPr>
          <p:cNvPr id="10" name="图片 9">
            <a:extLst>
              <a:ext uri="{FF2B5EF4-FFF2-40B4-BE49-F238E27FC236}">
                <a16:creationId xmlns:a16="http://schemas.microsoft.com/office/drawing/2014/main" id="{2860929B-C14A-4AF8-86A4-54709DBA2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209800"/>
            <a:ext cx="5034715" cy="2068720"/>
          </a:xfrm>
          <a:prstGeom prst="rect">
            <a:avLst/>
          </a:prstGeom>
        </p:spPr>
      </p:pic>
    </p:spTree>
    <p:extLst>
      <p:ext uri="{BB962C8B-B14F-4D97-AF65-F5344CB8AC3E}">
        <p14:creationId xmlns:p14="http://schemas.microsoft.com/office/powerpoint/2010/main" val="331757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 数据归一化</a:t>
            </a:r>
            <a:endParaRPr lang="en-US" altLang="zh-CN" dirty="0"/>
          </a:p>
          <a:p>
            <a:pPr lvl="1"/>
            <a:r>
              <a:rPr lang="zh-CN" altLang="en-US" dirty="0"/>
              <a:t>最小最大值归一化</a:t>
            </a:r>
            <a:endParaRPr lang="en-US" altLang="zh-CN" dirty="0"/>
          </a:p>
          <a:p>
            <a:pPr lvl="1"/>
            <a:r>
              <a:rPr lang="zh-CN" altLang="en-US" dirty="0"/>
              <a:t>标准化</a:t>
            </a:r>
            <a:endParaRPr lang="en-US" altLang="zh-CN" dirty="0"/>
          </a:p>
          <a:p>
            <a:pPr lvl="1"/>
            <a:r>
              <a:rPr lang="en-US" altLang="zh-CN" dirty="0"/>
              <a:t>PCA</a:t>
            </a:r>
            <a:endParaRPr lang="zh-CN" altLang="en-US" dirty="0"/>
          </a:p>
        </p:txBody>
      </p:sp>
      <p:sp>
        <p:nvSpPr>
          <p:cNvPr id="9" name="内容占位符 8">
            <a:extLst>
              <a:ext uri="{FF2B5EF4-FFF2-40B4-BE49-F238E27FC236}">
                <a16:creationId xmlns:a16="http://schemas.microsoft.com/office/drawing/2014/main" id="{7092421C-FFA6-43EF-AE1C-AC3B003FE56D}"/>
              </a:ext>
            </a:extLst>
          </p:cNvPr>
          <p:cNvSpPr>
            <a:spLocks noGrp="1"/>
          </p:cNvSpPr>
          <p:nvPr>
            <p:ph idx="10"/>
          </p:nvPr>
        </p:nvSpPr>
        <p:spPr/>
        <p:txBody>
          <a:bodyPr/>
          <a:lstStyle/>
          <a:p>
            <a:r>
              <a:rPr lang="zh-CN" altLang="en-US" dirty="0"/>
              <a:t> 数据归一化对梯度的影响</a:t>
            </a:r>
          </a:p>
        </p:txBody>
      </p:sp>
      <p:sp>
        <p:nvSpPr>
          <p:cNvPr id="2" name="标题 1"/>
          <p:cNvSpPr>
            <a:spLocks noGrp="1"/>
          </p:cNvSpPr>
          <p:nvPr>
            <p:ph type="title"/>
          </p:nvPr>
        </p:nvSpPr>
        <p:spPr/>
        <p:txBody>
          <a:bodyPr/>
          <a:lstStyle/>
          <a:p>
            <a:r>
              <a:rPr lang="zh-CN" altLang="en-US"/>
              <a:t>数据预处理</a:t>
            </a:r>
            <a:endParaRPr lang="zh-CN" altLang="en-US" dirty="0"/>
          </a:p>
        </p:txBody>
      </p:sp>
      <p:pic>
        <p:nvPicPr>
          <p:cNvPr id="8" name="图片 7">
            <a:extLst>
              <a:ext uri="{FF2B5EF4-FFF2-40B4-BE49-F238E27FC236}">
                <a16:creationId xmlns:a16="http://schemas.microsoft.com/office/drawing/2014/main" id="{262526C4-CD30-45C3-A4F6-205512B07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564865"/>
            <a:ext cx="5636414" cy="1712884"/>
          </a:xfrm>
          <a:prstGeom prst="rect">
            <a:avLst/>
          </a:prstGeom>
        </p:spPr>
      </p:pic>
      <p:pic>
        <p:nvPicPr>
          <p:cNvPr id="11" name="图片 10">
            <a:extLst>
              <a:ext uri="{FF2B5EF4-FFF2-40B4-BE49-F238E27FC236}">
                <a16:creationId xmlns:a16="http://schemas.microsoft.com/office/drawing/2014/main" id="{A728307A-ADF3-46B0-A741-1139311A929A}"/>
              </a:ext>
            </a:extLst>
          </p:cNvPr>
          <p:cNvPicPr>
            <a:picLocks noChangeAspect="1"/>
          </p:cNvPicPr>
          <p:nvPr/>
        </p:nvPicPr>
        <p:blipFill>
          <a:blip r:embed="rId3"/>
          <a:stretch>
            <a:fillRect/>
          </a:stretch>
        </p:blipFill>
        <p:spPr>
          <a:xfrm>
            <a:off x="6605121" y="2667000"/>
            <a:ext cx="4620558" cy="2215287"/>
          </a:xfrm>
          <a:prstGeom prst="rect">
            <a:avLst/>
          </a:prstGeom>
        </p:spPr>
      </p:pic>
      <p:pic>
        <p:nvPicPr>
          <p:cNvPr id="13" name="图片 12">
            <a:extLst>
              <a:ext uri="{FF2B5EF4-FFF2-40B4-BE49-F238E27FC236}">
                <a16:creationId xmlns:a16="http://schemas.microsoft.com/office/drawing/2014/main" id="{8606A62F-4F5B-44CE-8C29-25DB6AE6C946}"/>
              </a:ext>
            </a:extLst>
          </p:cNvPr>
          <p:cNvPicPr>
            <a:picLocks noChangeAspect="1"/>
          </p:cNvPicPr>
          <p:nvPr/>
        </p:nvPicPr>
        <p:blipFill>
          <a:blip r:embed="rId4"/>
          <a:stretch>
            <a:fillRect/>
          </a:stretch>
        </p:blipFill>
        <p:spPr>
          <a:xfrm>
            <a:off x="4187251" y="1834154"/>
            <a:ext cx="1538541" cy="1039555"/>
          </a:xfrm>
          <a:prstGeom prst="rect">
            <a:avLst/>
          </a:prstGeom>
        </p:spPr>
      </p:pic>
      <p:sp>
        <p:nvSpPr>
          <p:cNvPr id="14" name="箭头: 右 13">
            <a:extLst>
              <a:ext uri="{FF2B5EF4-FFF2-40B4-BE49-F238E27FC236}">
                <a16:creationId xmlns:a16="http://schemas.microsoft.com/office/drawing/2014/main" id="{0E404BCA-9BA9-4B79-9A15-7DB18CF6D467}"/>
              </a:ext>
            </a:extLst>
          </p:cNvPr>
          <p:cNvSpPr/>
          <p:nvPr/>
        </p:nvSpPr>
        <p:spPr>
          <a:xfrm>
            <a:off x="2634296" y="2277732"/>
            <a:ext cx="1066800" cy="76200"/>
          </a:xfrm>
          <a:prstGeom prst="rightArrow">
            <a:avLst/>
          </a:prstGeom>
        </p:spPr>
        <p:style>
          <a:lnRef idx="2">
            <a:schemeClr val="dk1"/>
          </a:lnRef>
          <a:fillRef idx="1">
            <a:schemeClr val="lt1"/>
          </a:fillRef>
          <a:effectRef idx="0">
            <a:schemeClr val="dk1"/>
          </a:effectRef>
          <a:fontRef idx="minor">
            <a:schemeClr val="dk1"/>
          </a:fontRef>
        </p:style>
        <p:txBody>
          <a:bodyPr wrap="none" rtlCol="0" anchor="ctr">
            <a:spAutoFit/>
          </a:bodyPr>
          <a:lstStyle/>
          <a:p>
            <a:pPr algn="ctr"/>
            <a:endParaRPr lang="zh-CN" altLang="en-US" sz="2400" dirty="0"/>
          </a:p>
        </p:txBody>
      </p:sp>
    </p:spTree>
    <p:extLst>
      <p:ext uri="{BB962C8B-B14F-4D97-AF65-F5344CB8AC3E}">
        <p14:creationId xmlns:p14="http://schemas.microsoft.com/office/powerpoint/2010/main" val="1949331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5C273-CCC8-4095-BE5C-943C4AFC3A32}"/>
              </a:ext>
            </a:extLst>
          </p:cNvPr>
          <p:cNvSpPr>
            <a:spLocks noGrp="1"/>
          </p:cNvSpPr>
          <p:nvPr>
            <p:ph type="ctrTitle"/>
          </p:nvPr>
        </p:nvSpPr>
        <p:spPr/>
        <p:txBody>
          <a:bodyPr/>
          <a:lstStyle/>
          <a:p>
            <a:r>
              <a:rPr lang="zh-CN" altLang="en-US"/>
              <a:t>逐层归一化</a:t>
            </a:r>
            <a:endParaRPr lang="zh-CN" altLang="en-US" dirty="0"/>
          </a:p>
        </p:txBody>
      </p:sp>
    </p:spTree>
    <p:extLst>
      <p:ext uri="{BB962C8B-B14F-4D97-AF65-F5344CB8AC3E}">
        <p14:creationId xmlns:p14="http://schemas.microsoft.com/office/powerpoint/2010/main" val="814338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8E567-404B-4F15-A3C3-3B72AD84AEA4}"/>
              </a:ext>
            </a:extLst>
          </p:cNvPr>
          <p:cNvSpPr>
            <a:spLocks noGrp="1"/>
          </p:cNvSpPr>
          <p:nvPr>
            <p:ph type="title"/>
          </p:nvPr>
        </p:nvSpPr>
        <p:spPr/>
        <p:txBody>
          <a:bodyPr/>
          <a:lstStyle/>
          <a:p>
            <a:r>
              <a:rPr lang="zh-CN" altLang="en-US"/>
              <a:t>逐层归一化</a:t>
            </a:r>
            <a:endParaRPr lang="zh-CN" altLang="en-US" dirty="0"/>
          </a:p>
        </p:txBody>
      </p:sp>
      <p:sp>
        <p:nvSpPr>
          <p:cNvPr id="3" name="内容占位符 2">
            <a:extLst>
              <a:ext uri="{FF2B5EF4-FFF2-40B4-BE49-F238E27FC236}">
                <a16:creationId xmlns:a16="http://schemas.microsoft.com/office/drawing/2014/main" id="{EECA0D97-9009-4D88-BE62-86B29ECAE8DB}"/>
              </a:ext>
            </a:extLst>
          </p:cNvPr>
          <p:cNvSpPr>
            <a:spLocks noGrp="1"/>
          </p:cNvSpPr>
          <p:nvPr>
            <p:ph idx="1"/>
          </p:nvPr>
        </p:nvSpPr>
        <p:spPr/>
        <p:txBody>
          <a:bodyPr/>
          <a:lstStyle/>
          <a:p>
            <a:r>
              <a:rPr lang="zh-CN" altLang="en-US"/>
              <a:t>目的</a:t>
            </a:r>
            <a:endParaRPr lang="en-US" altLang="zh-CN"/>
          </a:p>
          <a:p>
            <a:pPr lvl="1"/>
            <a:r>
              <a:rPr lang="zh-CN" altLang="en-US"/>
              <a:t> 更好的尺度不变性</a:t>
            </a:r>
            <a:endParaRPr lang="en-US" altLang="zh-CN"/>
          </a:p>
          <a:p>
            <a:pPr lvl="2"/>
            <a:r>
              <a:rPr lang="zh-CN" altLang="en-US"/>
              <a:t>内部协变量偏移</a:t>
            </a:r>
            <a:endParaRPr lang="en-US" altLang="zh-CN"/>
          </a:p>
          <a:p>
            <a:pPr lvl="1"/>
            <a:r>
              <a:rPr lang="zh-CN" altLang="en-US"/>
              <a:t>更平滑的优化地形</a:t>
            </a:r>
            <a:endParaRPr lang="en-US" altLang="zh-CN"/>
          </a:p>
          <a:p>
            <a:endParaRPr lang="en-US" altLang="zh-CN"/>
          </a:p>
          <a:p>
            <a:r>
              <a:rPr lang="zh-CN" altLang="en-US"/>
              <a:t>归一化方法</a:t>
            </a:r>
            <a:endParaRPr lang="en-US" altLang="zh-CN"/>
          </a:p>
          <a:p>
            <a:pPr lvl="1"/>
            <a:r>
              <a:rPr lang="zh-CN" altLang="en-US"/>
              <a:t>批量归一化（</a:t>
            </a:r>
            <a:r>
              <a:rPr lang="en-US" altLang="zh-CN"/>
              <a:t>Batch Normalization</a:t>
            </a:r>
            <a:r>
              <a:rPr lang="zh-CN" altLang="en-US"/>
              <a:t>，</a:t>
            </a:r>
            <a:r>
              <a:rPr lang="en-US" altLang="zh-CN"/>
              <a:t>BN</a:t>
            </a:r>
            <a:r>
              <a:rPr lang="zh-CN" altLang="en-US"/>
              <a:t>）</a:t>
            </a:r>
            <a:endParaRPr lang="en-US" altLang="zh-CN"/>
          </a:p>
          <a:p>
            <a:pPr lvl="1"/>
            <a:r>
              <a:rPr lang="zh-CN" altLang="en-US"/>
              <a:t>层归一化（</a:t>
            </a:r>
            <a:r>
              <a:rPr lang="en-US" altLang="zh-CN"/>
              <a:t>Layer Normalization</a:t>
            </a:r>
            <a:r>
              <a:rPr lang="zh-CN" altLang="en-US"/>
              <a:t>）</a:t>
            </a:r>
            <a:endParaRPr lang="en-US" altLang="zh-CN"/>
          </a:p>
          <a:p>
            <a:pPr lvl="1"/>
            <a:r>
              <a:rPr lang="zh-CN" altLang="en-US"/>
              <a:t>权重归一化（</a:t>
            </a:r>
            <a:r>
              <a:rPr lang="en-US" altLang="zh-CN"/>
              <a:t>Weight Normalization</a:t>
            </a:r>
            <a:r>
              <a:rPr lang="zh-CN" altLang="en-US"/>
              <a:t>）</a:t>
            </a:r>
            <a:endParaRPr lang="en-US" altLang="zh-CN"/>
          </a:p>
          <a:p>
            <a:pPr lvl="1"/>
            <a:r>
              <a:rPr lang="zh-CN" altLang="en-US"/>
              <a:t>局部响应归一化（</a:t>
            </a:r>
            <a:r>
              <a:rPr lang="en-US" altLang="zh-CN"/>
              <a:t>Local Response Normalization</a:t>
            </a:r>
            <a:r>
              <a:rPr lang="zh-CN" altLang="en-US"/>
              <a:t>，</a:t>
            </a:r>
            <a:r>
              <a:rPr lang="en-US" altLang="zh-CN"/>
              <a:t>LRN</a:t>
            </a:r>
            <a:r>
              <a:rPr lang="zh-CN" altLang="en-US"/>
              <a:t>）</a:t>
            </a:r>
            <a:endParaRPr lang="zh-CN" altLang="en-US" dirty="0"/>
          </a:p>
        </p:txBody>
      </p:sp>
    </p:spTree>
    <p:extLst>
      <p:ext uri="{BB962C8B-B14F-4D97-AF65-F5344CB8AC3E}">
        <p14:creationId xmlns:p14="http://schemas.microsoft.com/office/powerpoint/2010/main" val="3587780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批量归一化</a:t>
            </a:r>
            <a:endParaRPr lang="zh-CN" altLang="en-US" dirty="0"/>
          </a:p>
        </p:txBody>
      </p:sp>
      <p:sp>
        <p:nvSpPr>
          <p:cNvPr id="8" name="内容占位符 7">
            <a:extLst>
              <a:ext uri="{FF2B5EF4-FFF2-40B4-BE49-F238E27FC236}">
                <a16:creationId xmlns:a16="http://schemas.microsoft.com/office/drawing/2014/main" id="{7EFB9D8D-2CC4-43C0-AD77-313DD1C2AFE5}"/>
              </a:ext>
            </a:extLst>
          </p:cNvPr>
          <p:cNvSpPr>
            <a:spLocks noGrp="1"/>
          </p:cNvSpPr>
          <p:nvPr>
            <p:ph idx="1"/>
          </p:nvPr>
        </p:nvSpPr>
        <p:spPr/>
        <p:txBody>
          <a:bodyPr/>
          <a:lstStyle/>
          <a:p>
            <a:endParaRPr lang="en-US" altLang="zh-CN" dirty="0"/>
          </a:p>
          <a:p>
            <a:endParaRPr lang="en-US" altLang="zh-CN" dirty="0"/>
          </a:p>
          <a:p>
            <a:pPr lvl="1"/>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p>
        </p:txBody>
      </p:sp>
      <p:pic>
        <p:nvPicPr>
          <p:cNvPr id="7" name="图片 6">
            <a:extLst>
              <a:ext uri="{FF2B5EF4-FFF2-40B4-BE49-F238E27FC236}">
                <a16:creationId xmlns:a16="http://schemas.microsoft.com/office/drawing/2014/main" id="{D42A804A-7651-4046-8C55-B82AC8D2E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01889"/>
            <a:ext cx="7431861" cy="1499885"/>
          </a:xfrm>
          <a:prstGeom prst="rect">
            <a:avLst/>
          </a:prstGeom>
        </p:spPr>
      </p:pic>
      <p:pic>
        <p:nvPicPr>
          <p:cNvPr id="10" name="图片 9">
            <a:extLst>
              <a:ext uri="{FF2B5EF4-FFF2-40B4-BE49-F238E27FC236}">
                <a16:creationId xmlns:a16="http://schemas.microsoft.com/office/drawing/2014/main" id="{E6DFF9C2-2EE3-4CF8-9B05-404D544E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201555"/>
            <a:ext cx="3140611" cy="1224675"/>
          </a:xfrm>
          <a:prstGeom prst="rect">
            <a:avLst/>
          </a:prstGeom>
        </p:spPr>
      </p:pic>
      <p:pic>
        <p:nvPicPr>
          <p:cNvPr id="12" name="图片 11">
            <a:extLst>
              <a:ext uri="{FF2B5EF4-FFF2-40B4-BE49-F238E27FC236}">
                <a16:creationId xmlns:a16="http://schemas.microsoft.com/office/drawing/2014/main" id="{594EC1AA-9F18-4B7C-9179-2D8CFCFA1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5334000"/>
            <a:ext cx="1948594" cy="881766"/>
          </a:xfrm>
          <a:prstGeom prst="rect">
            <a:avLst/>
          </a:prstGeom>
        </p:spPr>
      </p:pic>
    </p:spTree>
    <p:extLst>
      <p:ext uri="{BB962C8B-B14F-4D97-AF65-F5344CB8AC3E}">
        <p14:creationId xmlns:p14="http://schemas.microsoft.com/office/powerpoint/2010/main" val="3889959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7E846-F8C6-4E7D-A732-0C2FA102BF23}"/>
              </a:ext>
            </a:extLst>
          </p:cNvPr>
          <p:cNvSpPr>
            <a:spLocks noGrp="1"/>
          </p:cNvSpPr>
          <p:nvPr>
            <p:ph type="title"/>
          </p:nvPr>
        </p:nvSpPr>
        <p:spPr/>
        <p:txBody>
          <a:bodyPr/>
          <a:lstStyle/>
          <a:p>
            <a:r>
              <a:rPr lang="zh-CN" altLang="en-US"/>
              <a:t>层归一化</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576C3B-1EDD-48DD-B552-A64EE7A12FCB}"/>
                  </a:ext>
                </a:extLst>
              </p:cNvPr>
              <p:cNvSpPr>
                <a:spLocks noGrp="1"/>
              </p:cNvSpPr>
              <p:nvPr>
                <p:ph idx="1"/>
              </p:nvPr>
            </p:nvSpPr>
            <p:spPr/>
            <p:txBody>
              <a:bodyPr/>
              <a:lstStyle/>
              <a:p>
                <a:r>
                  <a:rPr lang="zh-CN" altLang="en-US" dirty="0"/>
                  <a:t>第</a:t>
                </a:r>
                <a14:m>
                  <m:oMath xmlns:m="http://schemas.openxmlformats.org/officeDocument/2006/math">
                    <m:r>
                      <a:rPr lang="en-US" altLang="zh-CN" i="1" dirty="0" smtClean="0">
                        <a:latin typeface="Cambria Math" panose="02040503050406030204" pitchFamily="18" charset="0"/>
                      </a:rPr>
                      <m:t>𝑙</m:t>
                    </m:r>
                  </m:oMath>
                </a14:m>
                <a:r>
                  <a:rPr lang="zh-CN" altLang="en-US" dirty="0"/>
                  <a:t>层神经元的净输入为</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𝑧</m:t>
                        </m:r>
                      </m:e>
                      <m:sup>
                        <m:r>
                          <a:rPr lang="en-US" altLang="zh-CN" i="1" dirty="0">
                            <a:latin typeface="Cambria Math" panose="02040503050406030204" pitchFamily="18" charset="0"/>
                          </a:rPr>
                          <m:t>(</m:t>
                        </m:r>
                        <m:r>
                          <a:rPr lang="en-US" altLang="zh-CN" i="1" dirty="0">
                            <a:latin typeface="Cambria Math" panose="02040503050406030204" pitchFamily="18" charset="0"/>
                          </a:rPr>
                          <m:t>𝑙</m:t>
                        </m:r>
                        <m:r>
                          <a:rPr lang="en-US" altLang="zh-CN" i="1" dirty="0">
                            <a:latin typeface="Cambria Math" panose="02040503050406030204" pitchFamily="18" charset="0"/>
                          </a:rPr>
                          <m:t>)</m:t>
                        </m:r>
                      </m:sup>
                    </m:sSup>
                  </m:oMath>
                </a14:m>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层归一化定义为</a:t>
                </a:r>
                <a:endParaRPr lang="en-US" altLang="zh-CN" dirty="0"/>
              </a:p>
            </p:txBody>
          </p:sp>
        </mc:Choice>
        <mc:Fallback xmlns="">
          <p:sp>
            <p:nvSpPr>
              <p:cNvPr id="3" name="内容占位符 2">
                <a:extLst>
                  <a:ext uri="{FF2B5EF4-FFF2-40B4-BE49-F238E27FC236}">
                    <a16:creationId xmlns:a16="http://schemas.microsoft.com/office/drawing/2014/main" id="{FF576C3B-1EDD-48DD-B552-A64EE7A12FCB}"/>
                  </a:ext>
                </a:extLst>
              </p:cNvPr>
              <p:cNvSpPr>
                <a:spLocks noGrp="1" noRot="1" noChangeAspect="1" noMove="1" noResize="1" noEditPoints="1" noAdjustHandles="1" noChangeArrowheads="1" noChangeShapeType="1" noTextEdit="1"/>
              </p:cNvSpPr>
              <p:nvPr>
                <p:ph idx="1"/>
              </p:nvPr>
            </p:nvSpPr>
            <p:spPr>
              <a:blipFill>
                <a:blip r:embed="rId4"/>
                <a:stretch>
                  <a:fillRect l="-389" t="-60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56A823C-F67A-4BCD-9CE0-FC75DA30F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1676400"/>
            <a:ext cx="2667000" cy="1481667"/>
          </a:xfrm>
          <a:prstGeom prst="rect">
            <a:avLst/>
          </a:prstGeom>
        </p:spPr>
      </p:pic>
      <p:pic>
        <p:nvPicPr>
          <p:cNvPr id="7" name="图片 6">
            <a:extLst>
              <a:ext uri="{FF2B5EF4-FFF2-40B4-BE49-F238E27FC236}">
                <a16:creationId xmlns:a16="http://schemas.microsoft.com/office/drawing/2014/main" id="{F8AF1C03-706A-40E9-8F97-3B57E0A490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0" y="4610100"/>
            <a:ext cx="2485869" cy="1143000"/>
          </a:xfrm>
          <a:prstGeom prst="rect">
            <a:avLst/>
          </a:prstGeom>
        </p:spPr>
      </p:pic>
    </p:spTree>
    <p:extLst>
      <p:ext uri="{BB962C8B-B14F-4D97-AF65-F5344CB8AC3E}">
        <p14:creationId xmlns:p14="http://schemas.microsoft.com/office/powerpoint/2010/main" val="1689093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C0D9F-31DE-4682-9E17-B63BB8910CF7}"/>
              </a:ext>
            </a:extLst>
          </p:cNvPr>
          <p:cNvSpPr>
            <a:spLocks noGrp="1"/>
          </p:cNvSpPr>
          <p:nvPr>
            <p:ph type="title"/>
          </p:nvPr>
        </p:nvSpPr>
        <p:spPr/>
        <p:txBody>
          <a:bodyPr/>
          <a:lstStyle/>
          <a:p>
            <a:r>
              <a:rPr lang="zh-CN" altLang="en-US"/>
              <a:t>批量归一化</a:t>
            </a:r>
            <a:r>
              <a:rPr lang="en-US" altLang="zh-CN"/>
              <a:t>VS</a:t>
            </a:r>
            <a:r>
              <a:rPr lang="zh-CN" altLang="en-US"/>
              <a:t>层归一化</a:t>
            </a:r>
            <a:endParaRPr lang="zh-CN" altLang="en-US" dirty="0"/>
          </a:p>
        </p:txBody>
      </p:sp>
      <p:pic>
        <p:nvPicPr>
          <p:cNvPr id="1026" name="Picture 2" descr="Image result for layer normalization vs batch normalization">
            <a:extLst>
              <a:ext uri="{FF2B5EF4-FFF2-40B4-BE49-F238E27FC236}">
                <a16:creationId xmlns:a16="http://schemas.microsoft.com/office/drawing/2014/main" id="{DE14BB40-E6D8-474D-8C98-B10DA60D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62200"/>
            <a:ext cx="803942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152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9CDE-C41B-41CE-99CA-16B27CB705D0}"/>
              </a:ext>
            </a:extLst>
          </p:cNvPr>
          <p:cNvSpPr>
            <a:spLocks noGrp="1"/>
          </p:cNvSpPr>
          <p:nvPr>
            <p:ph type="title"/>
          </p:nvPr>
        </p:nvSpPr>
        <p:spPr/>
        <p:txBody>
          <a:bodyPr/>
          <a:lstStyle/>
          <a:p>
            <a:r>
              <a:rPr lang="zh-CN" altLang="en-US"/>
              <a:t>更多的归一化</a:t>
            </a:r>
            <a:endParaRPr lang="zh-CN" altLang="en-US" dirty="0"/>
          </a:p>
        </p:txBody>
      </p:sp>
      <p:pic>
        <p:nvPicPr>
          <p:cNvPr id="2050" name="Picture 2" descr="Image result for layer normalization vs batch normalization">
            <a:extLst>
              <a:ext uri="{FF2B5EF4-FFF2-40B4-BE49-F238E27FC236}">
                <a16:creationId xmlns:a16="http://schemas.microsoft.com/office/drawing/2014/main" id="{15AFE49A-0716-4141-B666-335E0EB33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455069"/>
            <a:ext cx="6645647" cy="194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339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DCBD5-30B3-4052-9F83-7D5487AEAD66}"/>
              </a:ext>
            </a:extLst>
          </p:cNvPr>
          <p:cNvSpPr>
            <a:spLocks noGrp="1"/>
          </p:cNvSpPr>
          <p:nvPr>
            <p:ph type="ctrTitle"/>
          </p:nvPr>
        </p:nvSpPr>
        <p:spPr/>
        <p:txBody>
          <a:bodyPr/>
          <a:lstStyle/>
          <a:p>
            <a:r>
              <a:rPr lang="zh-CN" altLang="en-US" dirty="0"/>
              <a:t>超参数优化</a:t>
            </a:r>
          </a:p>
        </p:txBody>
      </p:sp>
    </p:spTree>
    <p:extLst>
      <p:ext uri="{BB962C8B-B14F-4D97-AF65-F5344CB8AC3E}">
        <p14:creationId xmlns:p14="http://schemas.microsoft.com/office/powerpoint/2010/main" val="182078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idx="1"/>
          </p:nvPr>
        </p:nvSpPr>
        <p:spPr/>
        <p:txBody>
          <a:bodyPr/>
          <a:lstStyle/>
          <a:p>
            <a:r>
              <a:rPr lang="zh-CN" altLang="en-US"/>
              <a:t>结构差异大</a:t>
            </a:r>
            <a:endParaRPr lang="en-US" altLang="zh-CN"/>
          </a:p>
          <a:p>
            <a:pPr lvl="1"/>
            <a:r>
              <a:rPr lang="zh-CN" altLang="en-US"/>
              <a:t>没有通用的优化算法</a:t>
            </a:r>
            <a:endParaRPr lang="en-US" altLang="zh-CN"/>
          </a:p>
          <a:p>
            <a:pPr lvl="1"/>
            <a:r>
              <a:rPr lang="zh-CN" altLang="en-US"/>
              <a:t>超参数多</a:t>
            </a:r>
            <a:endParaRPr lang="en-US" altLang="zh-CN"/>
          </a:p>
          <a:p>
            <a:endParaRPr lang="en-US" altLang="zh-CN"/>
          </a:p>
          <a:p>
            <a:r>
              <a:rPr lang="zh-CN" altLang="en-US"/>
              <a:t>非凸优化问题</a:t>
            </a:r>
            <a:endParaRPr lang="en-US" altLang="zh-CN"/>
          </a:p>
          <a:p>
            <a:pPr lvl="1"/>
            <a:r>
              <a:rPr lang="zh-CN" altLang="en-US"/>
              <a:t>参数初始化</a:t>
            </a:r>
            <a:endParaRPr lang="en-US" altLang="zh-CN"/>
          </a:p>
          <a:p>
            <a:pPr lvl="1"/>
            <a:r>
              <a:rPr lang="zh-CN" altLang="en-US"/>
              <a:t>逃离局部最优</a:t>
            </a:r>
            <a:endParaRPr lang="en-US" altLang="zh-CN"/>
          </a:p>
          <a:p>
            <a:pPr lvl="1"/>
            <a:endParaRPr lang="en-US" altLang="zh-CN"/>
          </a:p>
          <a:p>
            <a:r>
              <a:rPr lang="zh-CN" altLang="en-US"/>
              <a:t>梯度消失（爆炸）问题</a:t>
            </a:r>
            <a:endParaRPr lang="en-US" altLang="zh-CN"/>
          </a:p>
          <a:p>
            <a:endParaRPr lang="en-US" altLang="zh-CN"/>
          </a:p>
          <a:p>
            <a:endParaRPr lang="en-US" altLang="zh-CN" dirty="0"/>
          </a:p>
        </p:txBody>
      </p:sp>
    </p:spTree>
    <p:extLst>
      <p:ext uri="{BB962C8B-B14F-4D97-AF65-F5344CB8AC3E}">
        <p14:creationId xmlns:p14="http://schemas.microsoft.com/office/powerpoint/2010/main" val="340447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超参数</a:t>
            </a:r>
            <a:endParaRPr lang="en-US" altLang="zh-CN"/>
          </a:p>
          <a:p>
            <a:pPr lvl="1"/>
            <a:r>
              <a:rPr lang="zh-CN" altLang="en-US"/>
              <a:t>层数</a:t>
            </a:r>
          </a:p>
          <a:p>
            <a:pPr lvl="1"/>
            <a:r>
              <a:rPr lang="zh-CN" altLang="en-US"/>
              <a:t>每层神经元个数</a:t>
            </a:r>
          </a:p>
          <a:p>
            <a:pPr lvl="1"/>
            <a:r>
              <a:rPr lang="zh-CN" altLang="en-US"/>
              <a:t>激活函数</a:t>
            </a:r>
          </a:p>
          <a:p>
            <a:pPr lvl="1"/>
            <a:r>
              <a:rPr lang="zh-CN" altLang="en-US"/>
              <a:t>学习率（以及动态调整算法）</a:t>
            </a:r>
          </a:p>
          <a:p>
            <a:pPr lvl="1"/>
            <a:r>
              <a:rPr lang="zh-CN" altLang="en-US"/>
              <a:t>正则化系数</a:t>
            </a:r>
          </a:p>
          <a:p>
            <a:pPr lvl="1"/>
            <a:r>
              <a:rPr lang="en-US" altLang="zh-CN"/>
              <a:t>mini-batch </a:t>
            </a:r>
            <a:r>
              <a:rPr lang="zh-CN" altLang="en-US"/>
              <a:t>大小</a:t>
            </a:r>
            <a:endParaRPr lang="zh-CN" altLang="en-US" dirty="0"/>
          </a:p>
        </p:txBody>
      </p:sp>
      <p:sp>
        <p:nvSpPr>
          <p:cNvPr id="5" name="内容占位符 4"/>
          <p:cNvSpPr>
            <a:spLocks noGrp="1"/>
          </p:cNvSpPr>
          <p:nvPr>
            <p:ph idx="10"/>
          </p:nvPr>
        </p:nvSpPr>
        <p:spPr/>
        <p:txBody>
          <a:bodyPr/>
          <a:lstStyle/>
          <a:p>
            <a:r>
              <a:rPr lang="zh-CN" altLang="en-US"/>
              <a:t>优化方法</a:t>
            </a:r>
            <a:endParaRPr lang="en-US" altLang="zh-CN"/>
          </a:p>
          <a:p>
            <a:pPr lvl="1"/>
            <a:r>
              <a:rPr lang="zh-CN" altLang="en-US"/>
              <a:t>网格搜索</a:t>
            </a:r>
            <a:endParaRPr lang="en-US" altLang="zh-CN"/>
          </a:p>
          <a:p>
            <a:pPr lvl="1"/>
            <a:r>
              <a:rPr lang="zh-CN" altLang="en-US"/>
              <a:t>随机搜索</a:t>
            </a:r>
            <a:endParaRPr lang="en-US" altLang="zh-CN"/>
          </a:p>
          <a:p>
            <a:pPr lvl="1"/>
            <a:r>
              <a:rPr lang="zh-CN" altLang="en-US"/>
              <a:t>贝叶斯优化</a:t>
            </a:r>
            <a:endParaRPr lang="en-US" altLang="zh-CN"/>
          </a:p>
          <a:p>
            <a:pPr lvl="1"/>
            <a:r>
              <a:rPr lang="zh-CN" altLang="en-US"/>
              <a:t>动态资源分配</a:t>
            </a:r>
            <a:endParaRPr lang="en-US" altLang="zh-CN"/>
          </a:p>
          <a:p>
            <a:pPr lvl="1"/>
            <a:r>
              <a:rPr lang="zh-CN" altLang="en-US"/>
              <a:t>神经架构搜索</a:t>
            </a:r>
          </a:p>
          <a:p>
            <a:endParaRPr lang="zh-CN" altLang="en-US" dirty="0"/>
          </a:p>
        </p:txBody>
      </p:sp>
      <p:sp>
        <p:nvSpPr>
          <p:cNvPr id="2" name="标题 1"/>
          <p:cNvSpPr>
            <a:spLocks noGrp="1"/>
          </p:cNvSpPr>
          <p:nvPr>
            <p:ph type="title"/>
          </p:nvPr>
        </p:nvSpPr>
        <p:spPr/>
        <p:txBody>
          <a:bodyPr/>
          <a:lstStyle/>
          <a:p>
            <a:r>
              <a:rPr lang="zh-CN" altLang="en-US" dirty="0"/>
              <a:t>超参数优化</a:t>
            </a:r>
          </a:p>
        </p:txBody>
      </p:sp>
    </p:spTree>
    <p:extLst>
      <p:ext uri="{BB962C8B-B14F-4D97-AF65-F5344CB8AC3E}">
        <p14:creationId xmlns:p14="http://schemas.microsoft.com/office/powerpoint/2010/main" val="843860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超参数优化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𝑚</m:t>
                        </m:r>
                      </m:e>
                      <m:sub>
                        <m:r>
                          <a:rPr lang="en-US" altLang="zh-CN" i="1" dirty="0" smtClean="0">
                            <a:latin typeface="Cambria Math" panose="02040503050406030204" pitchFamily="18" charset="0"/>
                          </a:rPr>
                          <m:t>𝑘</m:t>
                        </m:r>
                      </m:sub>
                    </m:sSub>
                  </m:oMath>
                </a14:m>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lvl="1"/>
                <a:endParaRPr lang="en-US" altLang="zh-CN" dirty="0"/>
              </a:p>
              <a:p>
                <a:pPr marL="154484" lvl="1" indent="0">
                  <a:buNone/>
                </a:pPr>
                <a:r>
                  <a:rPr lang="en-US" altLang="zh-CN" dirty="0"/>
                  <a:t>		</a:t>
                </a:r>
              </a:p>
              <a:p>
                <a:endParaRPr lang="en-US" altLang="zh-CN" dirty="0"/>
              </a:p>
              <a:p>
                <a:pPr lvl="1"/>
                <a:r>
                  <a:rPr lang="zh-CN" altLang="en-US" dirty="0"/>
                  <a:t>这些超参数可以有</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 </m:t>
                    </m:r>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2</m:t>
                        </m:r>
                      </m:sub>
                    </m:sSub>
                  </m:oMath>
                </a14:m>
                <a:r>
                  <a:rPr lang="en-US" altLang="zh-CN" dirty="0"/>
                  <a:t> ×···×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𝐾</m:t>
                        </m:r>
                      </m:sub>
                    </m:sSub>
                  </m:oMath>
                </a14:m>
                <a:r>
                  <a:rPr lang="en-US" altLang="zh-CN" dirty="0"/>
                  <a:t> </a:t>
                </a:r>
                <a:r>
                  <a:rPr lang="zh-CN" altLang="en-US" dirty="0"/>
                  <a:t>个取值组合。</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8" t="-1804"/>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762DB534-A8B6-4CE4-8C19-6B6FEBD37EF1}"/>
              </a:ext>
            </a:extLst>
          </p:cNvPr>
          <p:cNvSpPr/>
          <p:nvPr/>
        </p:nvSpPr>
        <p:spPr>
          <a:xfrm>
            <a:off x="4057621" y="3136613"/>
            <a:ext cx="4076757" cy="584775"/>
          </a:xfrm>
          <a:prstGeom prst="rect">
            <a:avLst/>
          </a:prstGeom>
        </p:spPr>
        <p:txBody>
          <a:bodyPr wrap="none">
            <a:spAutoFit/>
          </a:bodyPr>
          <a:lstStyle/>
          <a:p>
            <a:r>
              <a:rPr lang="en-US" altLang="zh-CN" sz="3200" dirty="0">
                <a:solidFill>
                  <a:srgbClr val="C00000"/>
                </a:solidFill>
                <a:latin typeface="Times New Roman"/>
              </a:rPr>
              <a:t>α ∈ {0.01,0.1,0.5,1.0}</a:t>
            </a:r>
            <a:endParaRPr lang="zh-CN" altLang="en-US" dirty="0"/>
          </a:p>
        </p:txBody>
      </p:sp>
    </p:spTree>
    <p:extLst>
      <p:ext uri="{BB962C8B-B14F-4D97-AF65-F5344CB8AC3E}">
        <p14:creationId xmlns:p14="http://schemas.microsoft.com/office/powerpoint/2010/main" val="2454328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超参数优化</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761520" y="1152170"/>
            <a:ext cx="8668960" cy="5087060"/>
          </a:xfrm>
        </p:spPr>
      </p:pic>
    </p:spTree>
    <p:extLst>
      <p:ext uri="{BB962C8B-B14F-4D97-AF65-F5344CB8AC3E}">
        <p14:creationId xmlns:p14="http://schemas.microsoft.com/office/powerpoint/2010/main" val="1390736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超参数优化</a:t>
            </a:r>
            <a:endParaRPr lang="zh-CN" altLang="en-US" dirty="0"/>
          </a:p>
        </p:txBody>
      </p:sp>
      <p:sp>
        <p:nvSpPr>
          <p:cNvPr id="3" name="内容占位符 2"/>
          <p:cNvSpPr>
            <a:spLocks noGrp="1"/>
          </p:cNvSpPr>
          <p:nvPr>
            <p:ph idx="1"/>
          </p:nvPr>
        </p:nvSpPr>
        <p:spPr/>
        <p:txBody>
          <a:bodyPr/>
          <a:lstStyle/>
          <a:p>
            <a:r>
              <a:rPr lang="zh-CN" altLang="en-US"/>
              <a:t>贝叶斯优化</a:t>
            </a:r>
            <a:endParaRPr lang="en-US" altLang="zh-CN"/>
          </a:p>
          <a:p>
            <a:r>
              <a:rPr lang="zh-CN" altLang="en-US"/>
              <a:t>动态资源分配</a:t>
            </a:r>
            <a:endParaRPr lang="en-US" altLang="zh-CN"/>
          </a:p>
          <a:p>
            <a:r>
              <a:rPr lang="zh-CN" altLang="en-US"/>
              <a:t>神经架构搜索</a:t>
            </a:r>
            <a:endParaRPr lang="zh-CN" altLang="en-US" dirty="0"/>
          </a:p>
        </p:txBody>
      </p:sp>
    </p:spTree>
    <p:extLst>
      <p:ext uri="{BB962C8B-B14F-4D97-AF65-F5344CB8AC3E}">
        <p14:creationId xmlns:p14="http://schemas.microsoft.com/office/powerpoint/2010/main" val="2900685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EE1D2-FAB6-4E12-B171-D2A020E83186}"/>
              </a:ext>
            </a:extLst>
          </p:cNvPr>
          <p:cNvSpPr>
            <a:spLocks noGrp="1"/>
          </p:cNvSpPr>
          <p:nvPr>
            <p:ph type="ctrTitle"/>
          </p:nvPr>
        </p:nvSpPr>
        <p:spPr/>
        <p:txBody>
          <a:bodyPr/>
          <a:lstStyle/>
          <a:p>
            <a:r>
              <a:rPr lang="zh-CN" altLang="en-US"/>
              <a:t>网络正则化</a:t>
            </a:r>
            <a:endParaRPr lang="zh-CN" altLang="en-US" dirty="0"/>
          </a:p>
        </p:txBody>
      </p:sp>
    </p:spTree>
    <p:extLst>
      <p:ext uri="{BB962C8B-B14F-4D97-AF65-F5344CB8AC3E}">
        <p14:creationId xmlns:p14="http://schemas.microsoft.com/office/powerpoint/2010/main" val="3794655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a:t>神经网络</a:t>
            </a:r>
            <a:endParaRPr lang="en-US" altLang="zh-CN"/>
          </a:p>
          <a:p>
            <a:pPr lvl="1"/>
            <a:r>
              <a:rPr lang="zh-CN" altLang="en-US"/>
              <a:t>过度参数化</a:t>
            </a:r>
            <a:endParaRPr lang="en-US" altLang="zh-CN"/>
          </a:p>
          <a:p>
            <a:pPr lvl="1"/>
            <a:r>
              <a:rPr lang="zh-CN" altLang="en-US"/>
              <a:t>拟合能力强</a:t>
            </a:r>
            <a:endParaRPr lang="zh-CN" altLang="en-US" dirty="0"/>
          </a:p>
        </p:txBody>
      </p:sp>
      <p:sp>
        <p:nvSpPr>
          <p:cNvPr id="2" name="标题 1"/>
          <p:cNvSpPr>
            <a:spLocks noGrp="1"/>
          </p:cNvSpPr>
          <p:nvPr>
            <p:ph type="title"/>
          </p:nvPr>
        </p:nvSpPr>
        <p:spPr/>
        <p:txBody>
          <a:bodyPr/>
          <a:lstStyle/>
          <a:p>
            <a:r>
              <a:rPr lang="zh-CN" altLang="en-US"/>
              <a:t>重新思考泛化性</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158" y="1273969"/>
            <a:ext cx="4592347" cy="4648200"/>
          </a:xfrm>
          <a:prstGeom prst="rect">
            <a:avLst/>
          </a:prstGeom>
        </p:spPr>
      </p:pic>
      <p:sp>
        <p:nvSpPr>
          <p:cNvPr id="6" name="下箭头 5"/>
          <p:cNvSpPr/>
          <p:nvPr/>
        </p:nvSpPr>
        <p:spPr>
          <a:xfrm>
            <a:off x="3124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2514601"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2819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2743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685800" y="5791200"/>
            <a:ext cx="53340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custDataLst>
      <p:tags r:id="rId1"/>
    </p:custDataLst>
    <p:extLst>
      <p:ext uri="{BB962C8B-B14F-4D97-AF65-F5344CB8AC3E}">
        <p14:creationId xmlns:p14="http://schemas.microsoft.com/office/powerpoint/2010/main" val="1861847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正则化（</a:t>
            </a:r>
            <a:r>
              <a:rPr lang="en-US" altLang="zh-CN"/>
              <a:t>regularization</a:t>
            </a:r>
            <a:r>
              <a:rPr lang="zh-CN" altLang="en-US"/>
              <a:t>）</a:t>
            </a:r>
            <a:endParaRPr lang="zh-CN" altLang="en-US" dirty="0"/>
          </a:p>
        </p:txBody>
      </p:sp>
      <p:pic>
        <p:nvPicPr>
          <p:cNvPr id="2050" name="Picture 2" descr="âl2 regularization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09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05404" y="3657600"/>
            <a:ext cx="3048197" cy="2469678"/>
          </a:xfrm>
          <a:prstGeom prst="rect">
            <a:avLst/>
          </a:prstGeom>
        </p:spPr>
      </p:pic>
      <p:sp>
        <p:nvSpPr>
          <p:cNvPr id="2" name="文本框 1"/>
          <p:cNvSpPr txBox="1"/>
          <p:nvPr/>
        </p:nvSpPr>
        <p:spPr>
          <a:xfrm>
            <a:off x="3144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6248400" y="2971801"/>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graphicFrame>
        <p:nvGraphicFramePr>
          <p:cNvPr id="12" name="内容占位符 4">
            <a:extLst>
              <a:ext uri="{FF2B5EF4-FFF2-40B4-BE49-F238E27FC236}">
                <a16:creationId xmlns:a16="http://schemas.microsoft.com/office/drawing/2014/main" id="{E87DBF24-7F6C-4887-B079-FFE750764C1B}"/>
              </a:ext>
            </a:extLst>
          </p:cNvPr>
          <p:cNvGraphicFramePr>
            <a:graphicFrameLocks/>
          </p:cNvGraphicFramePr>
          <p:nvPr>
            <p:extLst>
              <p:ext uri="{D42A27DB-BD31-4B8C-83A1-F6EECF244321}">
                <p14:modId xmlns:p14="http://schemas.microsoft.com/office/powerpoint/2010/main" val="2480584324"/>
              </p:ext>
            </p:extLst>
          </p:nvPr>
        </p:nvGraphicFramePr>
        <p:xfrm>
          <a:off x="3167202" y="1096381"/>
          <a:ext cx="5891212" cy="1752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64029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正则化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如何提高神经网络的泛化能力</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2</m:t>
                        </m:r>
                      </m:sub>
                    </m:sSub>
                  </m:oMath>
                </a14:m>
                <a:r>
                  <a:rPr lang="zh-CN" altLang="en-US" dirty="0"/>
                  <a:t>正则化</a:t>
                </a:r>
                <a:endParaRPr lang="en-US" altLang="zh-CN" dirty="0"/>
              </a:p>
              <a:p>
                <a:pPr lvl="1"/>
                <a:r>
                  <a:rPr lang="en-US" altLang="zh-CN" dirty="0"/>
                  <a:t>early stop</a:t>
                </a:r>
              </a:p>
              <a:p>
                <a:pPr lvl="1"/>
                <a:r>
                  <a:rPr lang="zh-CN" altLang="en-US" dirty="0"/>
                  <a:t>权重衰减</a:t>
                </a:r>
                <a:endParaRPr lang="en-US" altLang="zh-CN" dirty="0"/>
              </a:p>
              <a:p>
                <a:pPr lvl="1"/>
                <a:r>
                  <a:rPr lang="en-US" altLang="zh-CN" dirty="0"/>
                  <a:t>SGD</a:t>
                </a:r>
              </a:p>
              <a:p>
                <a:pPr lvl="1"/>
                <a:r>
                  <a:rPr lang="en-US" altLang="zh-CN" dirty="0"/>
                  <a:t>Dropout</a:t>
                </a:r>
              </a:p>
              <a:p>
                <a:pPr lvl="1"/>
                <a:r>
                  <a:rPr lang="zh-CN" altLang="en-US" dirty="0"/>
                  <a:t>数据增强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1037" t="-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9420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D039258-2904-4052-BFC7-7439F7313C70}"/>
                  </a:ext>
                </a:extLst>
              </p:cNvPr>
              <p:cNvSpPr>
                <a:spLocks noGrp="1"/>
              </p:cNvSpPr>
              <p:nvPr>
                <p:ph type="title"/>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2</m:t>
                        </m:r>
                      </m:sub>
                    </m:sSub>
                  </m:oMath>
                </a14:m>
                <a:r>
                  <a:rPr lang="zh-CN" altLang="en-US" dirty="0"/>
                  <a:t>正则化</a:t>
                </a:r>
              </a:p>
            </p:txBody>
          </p:sp>
        </mc:Choice>
        <mc:Fallback xmlns="">
          <p:sp>
            <p:nvSpPr>
              <p:cNvPr id="2" name="标题 1">
                <a:extLst>
                  <a:ext uri="{FF2B5EF4-FFF2-40B4-BE49-F238E27FC236}">
                    <a16:creationId xmlns:a16="http://schemas.microsoft.com/office/drawing/2014/main" id="{DD039258-2904-4052-BFC7-7439F7313C70}"/>
                  </a:ext>
                </a:extLst>
              </p:cNvPr>
              <p:cNvSpPr>
                <a:spLocks noGrp="1" noRot="1" noChangeAspect="1" noMove="1" noResize="1" noEditPoints="1" noAdjustHandles="1" noChangeArrowheads="1" noChangeShapeType="1" noTextEdit="1"/>
              </p:cNvSpPr>
              <p:nvPr>
                <p:ph type="title"/>
              </p:nvPr>
            </p:nvSpPr>
            <p:spPr>
              <a:blipFill>
                <a:blip r:embed="rId4"/>
                <a:stretch>
                  <a:fillRect b="-22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A466A3-0E5F-4888-9DA8-10D04BC38678}"/>
                  </a:ext>
                </a:extLst>
              </p:cNvPr>
              <p:cNvSpPr>
                <a:spLocks noGrp="1"/>
              </p:cNvSpPr>
              <p:nvPr>
                <p:ph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m:rPr>
                            <m:sty m:val="p"/>
                          </m:rPr>
                          <a:rPr lang="en-US" altLang="zh-CN">
                            <a:latin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xmlns="">
          <p:sp>
            <p:nvSpPr>
              <p:cNvPr id="3" name="内容占位符 2">
                <a:extLst>
                  <a:ext uri="{FF2B5EF4-FFF2-40B4-BE49-F238E27FC236}">
                    <a16:creationId xmlns:a16="http://schemas.microsoft.com/office/drawing/2014/main" id="{26A466A3-0E5F-4888-9DA8-10D04BC38678}"/>
                  </a:ext>
                </a:extLst>
              </p:cNvPr>
              <p:cNvSpPr>
                <a:spLocks noGrp="1" noRot="1" noChangeAspect="1" noMove="1" noResize="1" noEditPoints="1" noAdjustHandles="1" noChangeArrowheads="1" noChangeShapeType="1" noTextEdit="1"/>
              </p:cNvSpPr>
              <p:nvPr>
                <p:ph sz="quarter" idx="1"/>
              </p:nvPr>
            </p:nvSpPr>
            <p:spPr>
              <a:blipFill>
                <a:blip r:embed="rId5"/>
                <a:stretch>
                  <a:fillRect l="-1037" t="-17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B69C586-0F91-479B-B37A-00A9AD6154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329" y="1752601"/>
            <a:ext cx="4935071" cy="685800"/>
          </a:xfrm>
          <a:prstGeom prst="rect">
            <a:avLst/>
          </a:prstGeom>
        </p:spPr>
      </p:pic>
      <p:pic>
        <p:nvPicPr>
          <p:cNvPr id="7" name="图片 6">
            <a:extLst>
              <a:ext uri="{FF2B5EF4-FFF2-40B4-BE49-F238E27FC236}">
                <a16:creationId xmlns:a16="http://schemas.microsoft.com/office/drawing/2014/main" id="{156213A6-A21F-4E91-9F6A-B7267D650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001" y="3886201"/>
            <a:ext cx="6651345" cy="1964923"/>
          </a:xfrm>
          <a:prstGeom prst="rect">
            <a:avLst/>
          </a:prstGeom>
        </p:spPr>
      </p:pic>
    </p:spTree>
    <p:extLst>
      <p:ext uri="{BB962C8B-B14F-4D97-AF65-F5344CB8AC3E}">
        <p14:creationId xmlns:p14="http://schemas.microsoft.com/office/powerpoint/2010/main" val="35541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神经网络示例</a:t>
            </a:r>
            <a:endParaRPr lang="zh-CN" altLang="en-US" dirty="0"/>
          </a:p>
        </p:txBody>
      </p:sp>
      <p:sp>
        <p:nvSpPr>
          <p:cNvPr id="3" name="内容占位符 2"/>
          <p:cNvSpPr>
            <a:spLocks noGrp="1"/>
          </p:cNvSpPr>
          <p:nvPr>
            <p:ph idx="1"/>
          </p:nvPr>
        </p:nvSpPr>
        <p:spPr/>
        <p:txBody>
          <a:bodyPr/>
          <a:lstStyle/>
          <a:p>
            <a:r>
              <a:rPr lang="zh-CN" altLang="en-US"/>
              <a:t>隐藏层的不同神经元个数</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1200" y="2438400"/>
            <a:ext cx="7937836" cy="2971800"/>
          </a:xfrm>
          <a:prstGeom prst="rect">
            <a:avLst/>
          </a:prstGeom>
        </p:spPr>
      </p:pic>
      <p:sp>
        <p:nvSpPr>
          <p:cNvPr id="5" name="矩形 4"/>
          <p:cNvSpPr/>
          <p:nvPr/>
        </p:nvSpPr>
        <p:spPr>
          <a:xfrm>
            <a:off x="5486401" y="472440"/>
            <a:ext cx="3828549" cy="400110"/>
          </a:xfrm>
          <a:prstGeom prst="rect">
            <a:avLst/>
          </a:prstGeom>
        </p:spPr>
        <p:txBody>
          <a:bodyPr wrap="none">
            <a:spAutoFit/>
          </a:bodyPr>
          <a:lstStyle/>
          <a:p>
            <a:r>
              <a:rPr lang="zh-CN" altLang="en-US" sz="2000" dirty="0"/>
              <a:t>http://playground.tensorflow.org/</a:t>
            </a:r>
          </a:p>
        </p:txBody>
      </p:sp>
    </p:spTree>
    <p:extLst>
      <p:ext uri="{BB962C8B-B14F-4D97-AF65-F5344CB8AC3E}">
        <p14:creationId xmlns:p14="http://schemas.microsoft.com/office/powerpoint/2010/main" val="879136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F48554A-14FF-4402-8A12-251D18F31F6C}"/>
              </a:ext>
            </a:extLst>
          </p:cNvPr>
          <p:cNvSpPr>
            <a:spLocks noGrp="1"/>
          </p:cNvSpPr>
          <p:nvPr>
            <p:ph idx="1"/>
          </p:nvPr>
        </p:nvSpPr>
        <p:spPr/>
        <p:txBody>
          <a:bodyPr/>
          <a:lstStyle/>
          <a:p>
            <a:r>
              <a:rPr lang="zh-CN" altLang="en-US"/>
              <a:t>鞍点（ </a:t>
            </a:r>
            <a:r>
              <a:rPr lang="en-US" altLang="zh-CN"/>
              <a:t>Saddle Point </a:t>
            </a:r>
            <a:r>
              <a:rPr lang="zh-CN" altLang="en-US"/>
              <a:t>）</a:t>
            </a:r>
            <a:endParaRPr lang="en-US" altLang="zh-CN"/>
          </a:p>
          <a:p>
            <a:pPr lvl="1"/>
            <a:r>
              <a:rPr lang="zh-CN" altLang="en-US"/>
              <a:t>驻点（</a:t>
            </a:r>
            <a:r>
              <a:rPr lang="en-US" altLang="zh-CN"/>
              <a:t>Stationary Point</a:t>
            </a:r>
            <a:r>
              <a:rPr lang="zh-CN" altLang="en-US"/>
              <a:t>）：梯度为 0 的点。</a:t>
            </a:r>
          </a:p>
          <a:p>
            <a:pPr lvl="1"/>
            <a:endParaRPr lang="zh-CN" altLang="en-US"/>
          </a:p>
          <a:p>
            <a:endParaRPr lang="en-US" altLang="zh-CN"/>
          </a:p>
          <a:p>
            <a:endParaRPr lang="en-US" altLang="zh-CN"/>
          </a:p>
          <a:p>
            <a:endParaRPr lang="en-US" altLang="zh-CN"/>
          </a:p>
          <a:p>
            <a:endParaRPr lang="en-US" altLang="zh-CN"/>
          </a:p>
          <a:p>
            <a:endParaRPr lang="en-US" altLang="zh-CN" dirty="0"/>
          </a:p>
        </p:txBody>
      </p:sp>
      <p:sp>
        <p:nvSpPr>
          <p:cNvPr id="8" name="内容占位符 7">
            <a:extLst>
              <a:ext uri="{FF2B5EF4-FFF2-40B4-BE49-F238E27FC236}">
                <a16:creationId xmlns:a16="http://schemas.microsoft.com/office/drawing/2014/main" id="{002058FE-5C20-4307-A5DB-BA97B07CB791}"/>
              </a:ext>
            </a:extLst>
          </p:cNvPr>
          <p:cNvSpPr>
            <a:spLocks noGrp="1"/>
          </p:cNvSpPr>
          <p:nvPr>
            <p:ph idx="10"/>
          </p:nvPr>
        </p:nvSpPr>
        <p:spPr/>
        <p:txBody>
          <a:bodyPr/>
          <a:lstStyle/>
          <a:p>
            <a:r>
              <a:rPr lang="zh-CN" altLang="en-US"/>
              <a:t>平坦最小值（ </a:t>
            </a:r>
            <a:r>
              <a:rPr lang="en-US" altLang="zh-CN"/>
              <a:t>Flat Minima </a:t>
            </a:r>
            <a:r>
              <a:rPr lang="zh-CN" altLang="en-US"/>
              <a:t>）</a:t>
            </a:r>
            <a:endParaRPr lang="en-US" altLang="zh-CN"/>
          </a:p>
          <a:p>
            <a:pPr lvl="1"/>
            <a:r>
              <a:rPr lang="zh-CN" altLang="en-US"/>
              <a:t>一个平坦最小值的邻域内，所有点对应的训练损失都比较接近</a:t>
            </a:r>
            <a:endParaRPr lang="en-US" altLang="zh-CN"/>
          </a:p>
          <a:p>
            <a:pPr lvl="1"/>
            <a:r>
              <a:rPr lang="zh-CN" altLang="en-US"/>
              <a:t>大部分的局部最小解是等价的</a:t>
            </a:r>
            <a:endParaRPr lang="en-US" altLang="zh-CN"/>
          </a:p>
          <a:p>
            <a:pPr lvl="1"/>
            <a:r>
              <a:rPr lang="zh-CN" altLang="en-US"/>
              <a:t>局部最小解对应的训练损失都可能非常接近于全局最小解对应的训练损失</a:t>
            </a:r>
          </a:p>
          <a:p>
            <a:endParaRPr lang="zh-CN" altLang="en-US" dirty="0"/>
          </a:p>
        </p:txBody>
      </p:sp>
      <p:sp>
        <p:nvSpPr>
          <p:cNvPr id="2" name="标题 1">
            <a:extLst>
              <a:ext uri="{FF2B5EF4-FFF2-40B4-BE49-F238E27FC236}">
                <a16:creationId xmlns:a16="http://schemas.microsoft.com/office/drawing/2014/main" id="{4AEDE773-58DD-40D1-A3AC-C44B5A5513AE}"/>
              </a:ext>
            </a:extLst>
          </p:cNvPr>
          <p:cNvSpPr>
            <a:spLocks noGrp="1"/>
          </p:cNvSpPr>
          <p:nvPr>
            <p:ph type="title"/>
          </p:nvPr>
        </p:nvSpPr>
        <p:spPr/>
        <p:txBody>
          <a:bodyPr/>
          <a:lstStyle/>
          <a:p>
            <a:r>
              <a:rPr lang="zh-CN" altLang="en-US"/>
              <a:t>高维空间的非凸优化问题</a:t>
            </a:r>
            <a:endParaRPr lang="zh-CN" altLang="en-US" dirty="0"/>
          </a:p>
        </p:txBody>
      </p:sp>
      <p:pic>
        <p:nvPicPr>
          <p:cNvPr id="5" name="图片 4">
            <a:extLst>
              <a:ext uri="{FF2B5EF4-FFF2-40B4-BE49-F238E27FC236}">
                <a16:creationId xmlns:a16="http://schemas.microsoft.com/office/drawing/2014/main" id="{B4923429-0AD0-41D3-B762-7DEF771E53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5871" y="2870831"/>
            <a:ext cx="3010169" cy="2535920"/>
          </a:xfrm>
          <a:prstGeom prst="rect">
            <a:avLst/>
          </a:prstGeom>
        </p:spPr>
      </p:pic>
      <p:pic>
        <p:nvPicPr>
          <p:cNvPr id="17" name="图片 16">
            <a:extLst>
              <a:ext uri="{FF2B5EF4-FFF2-40B4-BE49-F238E27FC236}">
                <a16:creationId xmlns:a16="http://schemas.microsoft.com/office/drawing/2014/main" id="{5FAE2387-11E3-4AFF-A276-06ACF3A40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4648200"/>
            <a:ext cx="4137436" cy="1704987"/>
          </a:xfrm>
          <a:prstGeom prst="rect">
            <a:avLst/>
          </a:prstGeom>
        </p:spPr>
      </p:pic>
    </p:spTree>
    <p:extLst>
      <p:ext uri="{BB962C8B-B14F-4D97-AF65-F5344CB8AC3E}">
        <p14:creationId xmlns:p14="http://schemas.microsoft.com/office/powerpoint/2010/main" val="3842260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神经网络示例</a:t>
            </a:r>
            <a:endParaRPr lang="zh-CN" altLang="en-US" dirty="0"/>
          </a:p>
        </p:txBody>
      </p:sp>
      <p:sp>
        <p:nvSpPr>
          <p:cNvPr id="3" name="内容占位符 2"/>
          <p:cNvSpPr>
            <a:spLocks noGrp="1"/>
          </p:cNvSpPr>
          <p:nvPr>
            <p:ph idx="1"/>
          </p:nvPr>
        </p:nvSpPr>
        <p:spPr/>
        <p:txBody>
          <a:bodyPr/>
          <a:lstStyle/>
          <a:p>
            <a:r>
              <a:rPr lang="zh-CN" altLang="en-US"/>
              <a:t>不同的正则化系数</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400" y="2590801"/>
            <a:ext cx="8001000" cy="3025113"/>
          </a:xfrm>
          <a:prstGeom prst="rect">
            <a:avLst/>
          </a:prstGeom>
        </p:spPr>
      </p:pic>
    </p:spTree>
    <p:extLst>
      <p:ext uri="{BB962C8B-B14F-4D97-AF65-F5344CB8AC3E}">
        <p14:creationId xmlns:p14="http://schemas.microsoft.com/office/powerpoint/2010/main" val="84194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提前停止</a:t>
            </a:r>
            <a:endParaRPr lang="zh-CN" altLang="en-US" dirty="0"/>
          </a:p>
        </p:txBody>
      </p:sp>
      <p:sp>
        <p:nvSpPr>
          <p:cNvPr id="3" name="内容占位符 2"/>
          <p:cNvSpPr>
            <a:spLocks noGrp="1"/>
          </p:cNvSpPr>
          <p:nvPr>
            <p:ph idx="1"/>
          </p:nvPr>
        </p:nvSpPr>
        <p:spPr/>
        <p:txBody>
          <a:bodyPr/>
          <a:lstStyle/>
          <a:p>
            <a:r>
              <a:rPr lang="zh-CN" altLang="en-US"/>
              <a:t>我们使用一个验证集（</a:t>
            </a:r>
            <a:r>
              <a:rPr lang="en-US" altLang="zh-CN"/>
              <a:t>Validation Dataset</a:t>
            </a:r>
            <a:r>
              <a:rPr lang="zh-CN" altLang="en-US"/>
              <a:t>）来测试每一次迭代的参数在验证集上是否最优。如果在验证集上的错误率不再下降，就停止迭代。</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62400" y="3052887"/>
            <a:ext cx="3906056" cy="3164723"/>
          </a:xfrm>
          <a:prstGeom prst="rect">
            <a:avLst/>
          </a:prstGeom>
        </p:spPr>
      </p:pic>
    </p:spTree>
    <p:extLst>
      <p:ext uri="{BB962C8B-B14F-4D97-AF65-F5344CB8AC3E}">
        <p14:creationId xmlns:p14="http://schemas.microsoft.com/office/powerpoint/2010/main" val="2550150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9B1B8-897C-4CDB-A4A7-C73BE6BA06EA}"/>
              </a:ext>
            </a:extLst>
          </p:cNvPr>
          <p:cNvSpPr>
            <a:spLocks noGrp="1"/>
          </p:cNvSpPr>
          <p:nvPr>
            <p:ph type="title"/>
          </p:nvPr>
        </p:nvSpPr>
        <p:spPr/>
        <p:txBody>
          <a:bodyPr/>
          <a:lstStyle/>
          <a:p>
            <a:r>
              <a:rPr lang="zh-CN" altLang="en-US"/>
              <a:t>权重衰减（</a:t>
            </a:r>
            <a:r>
              <a:rPr lang="en-US" altLang="zh-CN"/>
              <a:t>Weight Decay</a:t>
            </a:r>
            <a:r>
              <a:rPr lang="zh-CN" altLang="en-US"/>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F6E5C-ADE0-4FF6-9F55-B8ED54699CFF}"/>
                  </a:ext>
                </a:extLst>
              </p:cNvPr>
              <p:cNvSpPr>
                <a:spLocks noGrp="1"/>
              </p:cNvSpPr>
              <p:nvPr>
                <p:ph idx="1"/>
              </p:nvPr>
            </p:nvSpPr>
            <p:spPr/>
            <p:txBody>
              <a:bodyPr/>
              <a:lstStyle/>
              <a:p>
                <a:r>
                  <a:rPr lang="zh-CN" altLang="en-US" dirty="0"/>
                  <a:t>在每次参数更新时，引入一个衰减系数</a:t>
                </a:r>
                <a14:m>
                  <m:oMath xmlns:m="http://schemas.openxmlformats.org/officeDocument/2006/math">
                    <m:r>
                      <a:rPr lang="en-US" altLang="zh-CN" dirty="0" smtClean="0">
                        <a:latin typeface="Cambria Math" panose="02040503050406030204" pitchFamily="18" charset="0"/>
                      </a:rPr>
                      <m:t>𝑤</m:t>
                    </m:r>
                  </m:oMath>
                </a14:m>
                <a:r>
                  <a:rPr lang="zh-CN" altLang="en-US" dirty="0"/>
                  <a:t>。</a:t>
                </a:r>
                <a:endParaRPr lang="en-US" altLang="zh-CN" dirty="0"/>
              </a:p>
              <a:p>
                <a:endParaRPr lang="en-US" altLang="zh-CN" dirty="0"/>
              </a:p>
              <a:p>
                <a:endParaRPr lang="en-US" altLang="zh-CN" dirty="0"/>
              </a:p>
              <a:p>
                <a:endParaRPr lang="en-US" altLang="zh-CN" dirty="0"/>
              </a:p>
              <a:p>
                <a:r>
                  <a:rPr lang="zh-CN" altLang="en-US" dirty="0"/>
                  <a:t>在标准的随机梯度下降中，权重衰减正则化和</a:t>
                </a:r>
                <a14:m>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ℓ</m:t>
                        </m:r>
                      </m:e>
                      <m:sub>
                        <m:r>
                          <a:rPr lang="en-US" altLang="zh-CN" smtClean="0">
                            <a:latin typeface="Cambria Math" panose="02040503050406030204" pitchFamily="18" charset="0"/>
                          </a:rPr>
                          <m:t>2</m:t>
                        </m:r>
                      </m:sub>
                    </m:sSub>
                  </m:oMath>
                </a14:m>
                <a:r>
                  <a:rPr lang="zh-CN" altLang="en-US" dirty="0"/>
                  <a:t>正则化的效果相同。</a:t>
                </a:r>
                <a:endParaRPr lang="en-US" altLang="zh-CN" dirty="0"/>
              </a:p>
              <a:p>
                <a:r>
                  <a:rPr lang="zh-CN" altLang="en-US" dirty="0"/>
                  <a:t>在较为复杂的优化方法（比如</a:t>
                </a:r>
                <a:r>
                  <a:rPr lang="en-US" altLang="zh-CN" dirty="0"/>
                  <a:t>Adam</a:t>
                </a:r>
                <a:r>
                  <a:rPr lang="zh-CN" altLang="en-US" dirty="0"/>
                  <a:t>）中，权重衰减和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2</m:t>
                        </m:r>
                      </m:sub>
                    </m:sSub>
                  </m:oMath>
                </a14:m>
                <a:r>
                  <a:rPr lang="zh-CN" altLang="en-US" dirty="0"/>
                  <a:t>正则化并不等价。</a:t>
                </a:r>
              </a:p>
            </p:txBody>
          </p:sp>
        </mc:Choice>
        <mc:Fallback xmlns="">
          <p:sp>
            <p:nvSpPr>
              <p:cNvPr id="3" name="内容占位符 2">
                <a:extLst>
                  <a:ext uri="{FF2B5EF4-FFF2-40B4-BE49-F238E27FC236}">
                    <a16:creationId xmlns:a16="http://schemas.microsoft.com/office/drawing/2014/main" id="{06CF6E5C-ADE0-4FF6-9F55-B8ED54699CFF}"/>
                  </a:ext>
                </a:extLst>
              </p:cNvPr>
              <p:cNvSpPr>
                <a:spLocks noGrp="1" noRot="1" noChangeAspect="1" noMove="1" noResize="1" noEditPoints="1" noAdjustHandles="1" noChangeArrowheads="1" noChangeShapeType="1" noTextEdit="1"/>
              </p:cNvSpPr>
              <p:nvPr>
                <p:ph sz="quarter" idx="1"/>
              </p:nvPr>
            </p:nvSpPr>
            <p:spPr>
              <a:blipFill>
                <a:blip r:embed="rId4"/>
                <a:stretch>
                  <a:fillRect l="-1037" t="-1605" r="-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45793A-0A4B-424E-BE59-888B3A2372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1" y="2133600"/>
            <a:ext cx="2848027" cy="470812"/>
          </a:xfrm>
          <a:prstGeom prst="rect">
            <a:avLst/>
          </a:prstGeom>
        </p:spPr>
      </p:pic>
    </p:spTree>
    <p:extLst>
      <p:ext uri="{BB962C8B-B14F-4D97-AF65-F5344CB8AC3E}">
        <p14:creationId xmlns:p14="http://schemas.microsoft.com/office/powerpoint/2010/main" val="2773878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BEE5A4-5164-4849-A42C-8D0B144DB6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3479501"/>
            <a:ext cx="4800600" cy="2766449"/>
          </a:xfrm>
          <a:prstGeom prst="rect">
            <a:avLst/>
          </a:prstGeom>
        </p:spPr>
      </p:pic>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8A476850-6644-4B69-BF1E-18897141CF7B}"/>
                  </a:ext>
                </a:extLst>
              </p:cNvPr>
              <p:cNvSpPr>
                <a:spLocks noGrp="1"/>
              </p:cNvSpPr>
              <p:nvPr>
                <p:ph idx="1"/>
              </p:nvPr>
            </p:nvSpPr>
            <p:spPr/>
            <p:txBody>
              <a:bodyPr/>
              <a:lstStyle/>
              <a:p>
                <a:r>
                  <a:rPr lang="zh-CN" altLang="en-US" dirty="0"/>
                  <a:t>对于一个神经层</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err="1">
                        <a:latin typeface="Cambria Math" panose="02040503050406030204" pitchFamily="18" charset="0"/>
                      </a:rPr>
                      <m:t>𝑊𝑥</m:t>
                    </m:r>
                    <m:r>
                      <a:rPr lang="en-US" altLang="zh-CN" dirty="0" err="1">
                        <a:latin typeface="Cambria Math" panose="02040503050406030204" pitchFamily="18" charset="0"/>
                      </a:rPr>
                      <m:t>+</m:t>
                    </m:r>
                    <m:r>
                      <a:rPr lang="en-US" altLang="zh-CN" dirty="0" err="1">
                        <a:latin typeface="Cambria Math" panose="02040503050406030204" pitchFamily="18" charset="0"/>
                      </a:rPr>
                      <m:t>𝑏</m:t>
                    </m:r>
                    <m:r>
                      <a:rPr lang="en-US" altLang="zh-CN" dirty="0">
                        <a:latin typeface="Cambria Math" panose="02040503050406030204" pitchFamily="18" charset="0"/>
                      </a:rPr>
                      <m:t>)</m:t>
                    </m:r>
                  </m:oMath>
                </a14:m>
                <a:r>
                  <a:rPr lang="zh-CN" altLang="en-US" dirty="0"/>
                  <a:t>，引入一个丢弃函数</a:t>
                </a:r>
                <a14:m>
                  <m:oMath xmlns:m="http://schemas.openxmlformats.org/officeDocument/2006/math">
                    <m:r>
                      <a:rPr lang="en-US" altLang="zh-CN" dirty="0" smtClean="0">
                        <a:latin typeface="Cambria Math" panose="02040503050406030204" pitchFamily="18" charset="0"/>
                      </a:rPr>
                      <m:t>𝑑</m:t>
                    </m:r>
                    <m:r>
                      <a:rPr lang="en-US" altLang="zh-CN" dirty="0" smtClean="0">
                        <a:latin typeface="Cambria Math" panose="02040503050406030204" pitchFamily="18" charset="0"/>
                      </a:rPr>
                      <m:t>(·)</m:t>
                    </m:r>
                  </m:oMath>
                </a14:m>
                <a:r>
                  <a:rPr lang="zh-CN" altLang="en-US" dirty="0"/>
                  <a:t>使得</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𝑊𝑑</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oMath>
                </a14:m>
                <a:r>
                  <a:rPr lang="zh-CN" altLang="en-US" dirty="0"/>
                  <a:t>。</a:t>
                </a:r>
                <a:endParaRPr lang="en-US" altLang="zh-CN" dirty="0"/>
              </a:p>
              <a:p>
                <a:endParaRPr lang="en-US" altLang="zh-CN" dirty="0"/>
              </a:p>
              <a:p>
                <a:pPr lvl="1"/>
                <a:endParaRPr lang="en-US" altLang="zh-CN" dirty="0"/>
              </a:p>
              <a:p>
                <a:pPr lvl="1"/>
                <a:r>
                  <a:rPr lang="zh-CN" altLang="en-US" dirty="0"/>
                  <a:t>其中</a:t>
                </a:r>
                <a14:m>
                  <m:oMath xmlns:m="http://schemas.openxmlformats.org/officeDocument/2006/math">
                    <m:r>
                      <a:rPr lang="en-US" altLang="zh-CN" dirty="0" smtClean="0">
                        <a:latin typeface="Cambria Math" panose="02040503050406030204" pitchFamily="18" charset="0"/>
                      </a:rPr>
                      <m:t>𝑚</m:t>
                    </m:r>
                    <m:r>
                      <a:rPr lang="en-US" altLang="zh-CN"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dirty="0">
                            <a:latin typeface="Cambria Math" panose="02040503050406030204" pitchFamily="18" charset="0"/>
                          </a:rPr>
                          <m:t>{0,1}</m:t>
                        </m:r>
                      </m:e>
                      <m:sup>
                        <m:r>
                          <a:rPr lang="en-US" altLang="zh-CN" dirty="0">
                            <a:latin typeface="Cambria Math" panose="02040503050406030204" pitchFamily="18" charset="0"/>
                          </a:rPr>
                          <m:t>𝑑</m:t>
                        </m:r>
                      </m:sup>
                    </m:sSup>
                    <m:r>
                      <a:rPr lang="en-US" altLang="zh-CN" dirty="0" smtClean="0">
                        <a:latin typeface="Cambria Math" panose="02040503050406030204" pitchFamily="18" charset="0"/>
                      </a:rPr>
                      <m:t> </m:t>
                    </m:r>
                  </m:oMath>
                </a14:m>
                <a:r>
                  <a:rPr lang="zh-CN" altLang="en-US" dirty="0"/>
                  <a:t>是丢弃掩码（</a:t>
                </a:r>
                <a:r>
                  <a:rPr lang="en-US" altLang="zh-CN" dirty="0"/>
                  <a:t>dropout mask</a:t>
                </a:r>
                <a:r>
                  <a:rPr lang="zh-CN" altLang="en-US" dirty="0"/>
                  <a:t>），通过以概率为</a:t>
                </a:r>
                <a:r>
                  <a:rPr lang="en-US" altLang="zh-CN" dirty="0"/>
                  <a:t>p</a:t>
                </a:r>
                <a:r>
                  <a:rPr lang="zh-CN" altLang="en-US" dirty="0"/>
                  <a:t>的贝努力分布随机生成。</a:t>
                </a:r>
              </a:p>
            </p:txBody>
          </p:sp>
        </mc:Choice>
        <mc:Fallback xmlns="">
          <p:sp>
            <p:nvSpPr>
              <p:cNvPr id="8" name="内容占位符 7">
                <a:extLst>
                  <a:ext uri="{FF2B5EF4-FFF2-40B4-BE49-F238E27FC236}">
                    <a16:creationId xmlns:a16="http://schemas.microsoft.com/office/drawing/2014/main" id="{8A476850-6644-4B69-BF1E-18897141CF7B}"/>
                  </a:ext>
                </a:extLst>
              </p:cNvPr>
              <p:cNvSpPr>
                <a:spLocks noGrp="1" noRot="1" noChangeAspect="1" noMove="1" noResize="1" noEditPoints="1" noAdjustHandles="1" noChangeArrowheads="1" noChangeShapeType="1" noTextEdit="1"/>
              </p:cNvSpPr>
              <p:nvPr>
                <p:ph idx="1"/>
              </p:nvPr>
            </p:nvSpPr>
            <p:spPr>
              <a:blipFill>
                <a:blip r:embed="rId5"/>
                <a:stretch>
                  <a:fillRect l="-389" t="-964"/>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5D5E347-55CC-432C-8E25-66DF79FA2C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800" y="2057400"/>
            <a:ext cx="3424136" cy="914400"/>
          </a:xfrm>
          <a:prstGeom prst="rect">
            <a:avLst/>
          </a:prstGeom>
        </p:spPr>
      </p:pic>
    </p:spTree>
    <p:extLst>
      <p:ext uri="{BB962C8B-B14F-4D97-AF65-F5344CB8AC3E}">
        <p14:creationId xmlns:p14="http://schemas.microsoft.com/office/powerpoint/2010/main" val="1277905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2885B-30F3-45E4-A630-F138DC0CACBD}"/>
              </a:ext>
            </a:extLst>
          </p:cNvPr>
          <p:cNvSpPr>
            <a:spLocks noGrp="1"/>
          </p:cNvSpPr>
          <p:nvPr>
            <p:ph type="title"/>
          </p:nvPr>
        </p:nvSpPr>
        <p:spPr/>
        <p:txBody>
          <a:bodyPr/>
          <a:lstStyle/>
          <a:p>
            <a:r>
              <a:rPr lang="en-US" altLang="zh-CN"/>
              <a:t>Dropout</a:t>
            </a:r>
            <a:r>
              <a:rPr lang="zh-CN" altLang="en-US"/>
              <a:t>意义</a:t>
            </a:r>
            <a:endParaRPr lang="zh-CN" altLang="en-US" dirty="0"/>
          </a:p>
        </p:txBody>
      </p:sp>
      <p:sp>
        <p:nvSpPr>
          <p:cNvPr id="3" name="内容占位符 2">
            <a:extLst>
              <a:ext uri="{FF2B5EF4-FFF2-40B4-BE49-F238E27FC236}">
                <a16:creationId xmlns:a16="http://schemas.microsoft.com/office/drawing/2014/main" id="{1713A384-1BC7-4465-B29B-62E02FA738DB}"/>
              </a:ext>
            </a:extLst>
          </p:cNvPr>
          <p:cNvSpPr>
            <a:spLocks noGrp="1"/>
          </p:cNvSpPr>
          <p:nvPr>
            <p:ph idx="1"/>
          </p:nvPr>
        </p:nvSpPr>
        <p:spPr/>
        <p:txBody>
          <a:bodyPr/>
          <a:lstStyle/>
          <a:p>
            <a:r>
              <a:rPr lang="zh-CN" altLang="en-US"/>
              <a:t>集成学习的解释</a:t>
            </a:r>
            <a:endParaRPr lang="en-US" altLang="zh-CN"/>
          </a:p>
          <a:p>
            <a:pPr lvl="1"/>
            <a:r>
              <a:rPr lang="zh-CN" altLang="en-US"/>
              <a:t>每做一次丢弃，相当于从原始的网络中采样得到一个子网络。如果一个神经网络有</a:t>
            </a:r>
            <a:r>
              <a:rPr lang="en-US" altLang="zh-CN"/>
              <a:t>n</a:t>
            </a:r>
            <a:r>
              <a:rPr lang="zh-CN" altLang="en-US"/>
              <a:t>个神经元，那么总共可以采样出</a:t>
            </a:r>
            <a:r>
              <a:rPr lang="en-US" altLang="zh-CN"/>
              <a:t>2n</a:t>
            </a:r>
            <a:r>
              <a:rPr lang="zh-CN" altLang="en-US"/>
              <a:t>个子网络。</a:t>
            </a:r>
            <a:endParaRPr lang="en-US" altLang="zh-CN"/>
          </a:p>
          <a:p>
            <a:pPr lvl="1"/>
            <a:endParaRPr lang="en-US" altLang="zh-CN"/>
          </a:p>
          <a:p>
            <a:r>
              <a:rPr lang="zh-CN" altLang="en-US"/>
              <a:t>贝叶斯学习的解释</a:t>
            </a:r>
            <a:endParaRPr lang="en-US" altLang="zh-CN"/>
          </a:p>
          <a:p>
            <a:endParaRPr lang="en-US" altLang="zh-CN"/>
          </a:p>
          <a:p>
            <a:endParaRPr lang="en-US" altLang="zh-CN"/>
          </a:p>
          <a:p>
            <a:endParaRPr lang="en-US" altLang="zh-CN"/>
          </a:p>
          <a:p>
            <a:pPr lvl="1"/>
            <a:r>
              <a:rPr lang="zh-CN" altLang="en-US"/>
              <a:t>其中</a:t>
            </a:r>
            <a:r>
              <a:rPr lang="en-US" altLang="zh-CN"/>
              <a:t>f(x,θm)</a:t>
            </a:r>
            <a:r>
              <a:rPr lang="zh-CN" altLang="en-US"/>
              <a:t>为第</a:t>
            </a:r>
            <a:r>
              <a:rPr lang="en-US" altLang="zh-CN"/>
              <a:t>m</a:t>
            </a:r>
            <a:r>
              <a:rPr lang="zh-CN" altLang="en-US"/>
              <a:t>次应用丢弃方法后的网络。</a:t>
            </a:r>
            <a:endParaRPr lang="zh-CN" altLang="en-US" dirty="0"/>
          </a:p>
        </p:txBody>
      </p:sp>
      <p:pic>
        <p:nvPicPr>
          <p:cNvPr id="5" name="图片 4">
            <a:extLst>
              <a:ext uri="{FF2B5EF4-FFF2-40B4-BE49-F238E27FC236}">
                <a16:creationId xmlns:a16="http://schemas.microsoft.com/office/drawing/2014/main" id="{FA496CE3-5E9B-4C6E-B358-03CDAA1DC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3276600"/>
            <a:ext cx="2525552" cy="1355307"/>
          </a:xfrm>
          <a:prstGeom prst="rect">
            <a:avLst/>
          </a:prstGeom>
        </p:spPr>
      </p:pic>
    </p:spTree>
    <p:extLst>
      <p:ext uri="{BB962C8B-B14F-4D97-AF65-F5344CB8AC3E}">
        <p14:creationId xmlns:p14="http://schemas.microsoft.com/office/powerpoint/2010/main" val="215827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1CF4EE7-8423-4C61-AFA9-2AD83D51077E}"/>
              </a:ext>
            </a:extLst>
          </p:cNvPr>
          <p:cNvSpPr>
            <a:spLocks noGrp="1"/>
          </p:cNvSpPr>
          <p:nvPr>
            <p:ph idx="1"/>
          </p:nvPr>
        </p:nvSpPr>
        <p:spPr/>
        <p:txBody>
          <a:bodyPr/>
          <a:lstStyle/>
          <a:p>
            <a:r>
              <a:rPr lang="zh-CN" altLang="en-US"/>
              <a:t>当在循环神经网络上应用丢弃法，不能直接对每个时刻的隐状态进行随机丢弃，这样会损害循环网络在时间维度上记忆能力。</a:t>
            </a:r>
            <a:endParaRPr lang="zh-CN" altLang="en-US" dirty="0"/>
          </a:p>
        </p:txBody>
      </p:sp>
      <p:sp>
        <p:nvSpPr>
          <p:cNvPr id="8" name="内容占位符 7">
            <a:extLst>
              <a:ext uri="{FF2B5EF4-FFF2-40B4-BE49-F238E27FC236}">
                <a16:creationId xmlns:a16="http://schemas.microsoft.com/office/drawing/2014/main" id="{3FB5551E-7DCF-428D-962F-A50C1837C19C}"/>
              </a:ext>
            </a:extLst>
          </p:cNvPr>
          <p:cNvSpPr>
            <a:spLocks noGrp="1"/>
          </p:cNvSpPr>
          <p:nvPr>
            <p:ph idx="10"/>
          </p:nvPr>
        </p:nvSpPr>
        <p:spPr/>
        <p:txBody>
          <a:bodyPr/>
          <a:lstStyle/>
          <a:p>
            <a:r>
              <a:rPr lang="zh-CN" altLang="en-US" dirty="0"/>
              <a:t>变分</a:t>
            </a:r>
            <a:r>
              <a:rPr lang="en-US" altLang="zh-CN" dirty="0"/>
              <a:t>Dropout</a:t>
            </a:r>
          </a:p>
          <a:p>
            <a:pPr lvl="1"/>
            <a:r>
              <a:rPr lang="zh-CN" altLang="en-US" dirty="0"/>
              <a:t>根据贝叶斯学习的解释，丢弃法是一种对参数</a:t>
            </a:r>
            <a:r>
              <a:rPr lang="en-US" altLang="zh-CN" dirty="0"/>
              <a:t>θ</a:t>
            </a:r>
            <a:r>
              <a:rPr lang="zh-CN" altLang="en-US" dirty="0"/>
              <a:t>的采样。</a:t>
            </a:r>
            <a:endParaRPr lang="en-US" altLang="zh-CN" dirty="0"/>
          </a:p>
          <a:p>
            <a:pPr lvl="2"/>
            <a:r>
              <a:rPr lang="zh-CN" altLang="en-US" dirty="0"/>
              <a:t>每次采样的参数需要在每个时刻保持不变。因此，在对循环神经网络上使用丢弃法时，需要对参数矩阵的每个元素进行随机丢弃，并在所有时刻都使用相同的丢弃掩码。</a:t>
            </a:r>
          </a:p>
          <a:p>
            <a:pPr lvl="1"/>
            <a:endParaRPr lang="zh-CN" altLang="en-US" dirty="0"/>
          </a:p>
        </p:txBody>
      </p:sp>
      <p:sp>
        <p:nvSpPr>
          <p:cNvPr id="2" name="标题 1">
            <a:extLst>
              <a:ext uri="{FF2B5EF4-FFF2-40B4-BE49-F238E27FC236}">
                <a16:creationId xmlns:a16="http://schemas.microsoft.com/office/drawing/2014/main" id="{BADBF421-54D7-448F-AC9A-13B1635F9F1D}"/>
              </a:ext>
            </a:extLst>
          </p:cNvPr>
          <p:cNvSpPr>
            <a:spLocks noGrp="1"/>
          </p:cNvSpPr>
          <p:nvPr>
            <p:ph type="title"/>
          </p:nvPr>
        </p:nvSpPr>
        <p:spPr/>
        <p:txBody>
          <a:bodyPr/>
          <a:lstStyle/>
          <a:p>
            <a:r>
              <a:rPr lang="zh-CN" altLang="en-US"/>
              <a:t>循环神经网络上的丢弃法</a:t>
            </a:r>
            <a:endParaRPr lang="zh-CN" altLang="en-US" dirty="0"/>
          </a:p>
        </p:txBody>
      </p:sp>
      <p:pic>
        <p:nvPicPr>
          <p:cNvPr id="5" name="图片 4">
            <a:extLst>
              <a:ext uri="{FF2B5EF4-FFF2-40B4-BE49-F238E27FC236}">
                <a16:creationId xmlns:a16="http://schemas.microsoft.com/office/drawing/2014/main" id="{6D09744F-04E5-4B9A-9A7B-5640C4023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86" y="3853888"/>
            <a:ext cx="4332628" cy="1752646"/>
          </a:xfrm>
          <a:prstGeom prst="rect">
            <a:avLst/>
          </a:prstGeom>
        </p:spPr>
      </p:pic>
      <p:sp>
        <p:nvSpPr>
          <p:cNvPr id="6" name="矩形 5">
            <a:extLst>
              <a:ext uri="{FF2B5EF4-FFF2-40B4-BE49-F238E27FC236}">
                <a16:creationId xmlns:a16="http://schemas.microsoft.com/office/drawing/2014/main" id="{6F160D6A-9C37-4AF7-BF7A-02CF2C70A5D2}"/>
              </a:ext>
            </a:extLst>
          </p:cNvPr>
          <p:cNvSpPr/>
          <p:nvPr/>
        </p:nvSpPr>
        <p:spPr>
          <a:xfrm>
            <a:off x="985376" y="5597012"/>
            <a:ext cx="4572000" cy="646331"/>
          </a:xfrm>
          <a:prstGeom prst="rect">
            <a:avLst/>
          </a:prstGeom>
        </p:spPr>
        <p:txBody>
          <a:bodyPr>
            <a:spAutoFit/>
          </a:bodyPr>
          <a:lstStyle/>
          <a:p>
            <a:r>
              <a:rPr lang="zh-CN" altLang="en-US" dirty="0"/>
              <a:t>虚线边表示进行随机丢弃，不同的颜色表示不同的丢弃掩码。</a:t>
            </a:r>
          </a:p>
        </p:txBody>
      </p:sp>
      <p:pic>
        <p:nvPicPr>
          <p:cNvPr id="9" name="图片 8">
            <a:extLst>
              <a:ext uri="{FF2B5EF4-FFF2-40B4-BE49-F238E27FC236}">
                <a16:creationId xmlns:a16="http://schemas.microsoft.com/office/drawing/2014/main" id="{5E3F5F73-6619-42C4-A91F-C31213389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4362605"/>
            <a:ext cx="4876800" cy="1917427"/>
          </a:xfrm>
          <a:prstGeom prst="rect">
            <a:avLst/>
          </a:prstGeom>
        </p:spPr>
      </p:pic>
      <p:sp>
        <p:nvSpPr>
          <p:cNvPr id="10" name="矩形 9">
            <a:extLst>
              <a:ext uri="{FF2B5EF4-FFF2-40B4-BE49-F238E27FC236}">
                <a16:creationId xmlns:a16="http://schemas.microsoft.com/office/drawing/2014/main" id="{76F725B7-BE46-47DE-B618-CB2368F40DAD}"/>
              </a:ext>
            </a:extLst>
          </p:cNvPr>
          <p:cNvSpPr/>
          <p:nvPr/>
        </p:nvSpPr>
        <p:spPr>
          <a:xfrm>
            <a:off x="7244224" y="6172200"/>
            <a:ext cx="3647152" cy="369332"/>
          </a:xfrm>
          <a:prstGeom prst="rect">
            <a:avLst/>
          </a:prstGeom>
        </p:spPr>
        <p:txBody>
          <a:bodyPr wrap="none">
            <a:spAutoFit/>
          </a:bodyPr>
          <a:lstStyle/>
          <a:p>
            <a:r>
              <a:rPr lang="zh-CN" altLang="en-US" dirty="0"/>
              <a:t>相同颜色表示使用相同的丢弃掩码</a:t>
            </a:r>
          </a:p>
        </p:txBody>
      </p:sp>
    </p:spTree>
    <p:extLst>
      <p:ext uri="{BB962C8B-B14F-4D97-AF65-F5344CB8AC3E}">
        <p14:creationId xmlns:p14="http://schemas.microsoft.com/office/powerpoint/2010/main" val="77219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2D52D-143A-46B7-B22F-A0B155F1392C}"/>
              </a:ext>
            </a:extLst>
          </p:cNvPr>
          <p:cNvSpPr>
            <a:spLocks noGrp="1"/>
          </p:cNvSpPr>
          <p:nvPr>
            <p:ph type="title"/>
          </p:nvPr>
        </p:nvSpPr>
        <p:spPr/>
        <p:txBody>
          <a:bodyPr/>
          <a:lstStyle/>
          <a:p>
            <a:r>
              <a:rPr lang="zh-CN" altLang="en-US"/>
              <a:t>数据增强（</a:t>
            </a:r>
            <a:r>
              <a:rPr lang="en-US" altLang="zh-CN"/>
              <a:t>Data Augmentation</a:t>
            </a:r>
            <a:r>
              <a:rPr lang="zh-CN" altLang="en-US"/>
              <a:t>）</a:t>
            </a:r>
            <a:endParaRPr lang="zh-CN" altLang="en-US" dirty="0"/>
          </a:p>
        </p:txBody>
      </p:sp>
      <p:sp>
        <p:nvSpPr>
          <p:cNvPr id="3" name="内容占位符 2">
            <a:extLst>
              <a:ext uri="{FF2B5EF4-FFF2-40B4-BE49-F238E27FC236}">
                <a16:creationId xmlns:a16="http://schemas.microsoft.com/office/drawing/2014/main" id="{A9CDCDFD-3887-4CD6-B798-8767E3E980BD}"/>
              </a:ext>
            </a:extLst>
          </p:cNvPr>
          <p:cNvSpPr>
            <a:spLocks noGrp="1"/>
          </p:cNvSpPr>
          <p:nvPr>
            <p:ph idx="1"/>
          </p:nvPr>
        </p:nvSpPr>
        <p:spPr/>
        <p:txBody>
          <a:bodyPr/>
          <a:lstStyle/>
          <a:p>
            <a:r>
              <a:rPr lang="zh-CN" altLang="en-US"/>
              <a:t>图像数据的增强主要是通过算法对图像进行转变，引入噪声等方法来增加数据的多样性。</a:t>
            </a:r>
            <a:endParaRPr lang="en-US" altLang="zh-CN"/>
          </a:p>
          <a:p>
            <a:pPr lvl="1"/>
            <a:r>
              <a:rPr lang="zh-CN" altLang="en-US"/>
              <a:t>图像数据的增强方法：</a:t>
            </a:r>
          </a:p>
          <a:p>
            <a:pPr lvl="2"/>
            <a:r>
              <a:rPr lang="zh-CN" altLang="en-US"/>
              <a:t>旋转（</a:t>
            </a:r>
            <a:r>
              <a:rPr lang="en-US" altLang="zh-CN"/>
              <a:t>Rotation</a:t>
            </a:r>
            <a:r>
              <a:rPr lang="zh-CN" altLang="en-US"/>
              <a:t>）：将图像按顺时针或逆时针方向随机旋转一定角度；</a:t>
            </a:r>
          </a:p>
          <a:p>
            <a:pPr lvl="2"/>
            <a:r>
              <a:rPr lang="zh-CN" altLang="en-US"/>
              <a:t>翻转（</a:t>
            </a:r>
            <a:r>
              <a:rPr lang="en-US" altLang="zh-CN"/>
              <a:t>Flip</a:t>
            </a:r>
            <a:r>
              <a:rPr lang="zh-CN" altLang="en-US"/>
              <a:t>）：将图像沿水平或垂直方法随机翻转一定角度；</a:t>
            </a:r>
          </a:p>
          <a:p>
            <a:pPr lvl="2"/>
            <a:r>
              <a:rPr lang="zh-CN" altLang="en-US"/>
              <a:t>缩放（</a:t>
            </a:r>
            <a:r>
              <a:rPr lang="en-US" altLang="zh-CN"/>
              <a:t>Zoom In/Out</a:t>
            </a:r>
            <a:r>
              <a:rPr lang="zh-CN" altLang="en-US"/>
              <a:t>）：将图像放大或缩小一定比例；</a:t>
            </a:r>
          </a:p>
          <a:p>
            <a:pPr lvl="2"/>
            <a:r>
              <a:rPr lang="zh-CN" altLang="en-US"/>
              <a:t>平移（</a:t>
            </a:r>
            <a:r>
              <a:rPr lang="en-US" altLang="zh-CN"/>
              <a:t>Shift</a:t>
            </a:r>
            <a:r>
              <a:rPr lang="zh-CN" altLang="en-US"/>
              <a:t>）：将图像沿水平或垂直方法平移一定步长；</a:t>
            </a:r>
          </a:p>
          <a:p>
            <a:pPr lvl="2"/>
            <a:r>
              <a:rPr lang="zh-CN" altLang="en-US"/>
              <a:t>加噪声（</a:t>
            </a:r>
            <a:r>
              <a:rPr lang="en-US" altLang="zh-CN"/>
              <a:t>Noise</a:t>
            </a:r>
            <a:r>
              <a:rPr lang="zh-CN" altLang="en-US"/>
              <a:t>）：加入随机噪声。</a:t>
            </a:r>
            <a:endParaRPr lang="zh-CN" altLang="en-US" dirty="0"/>
          </a:p>
        </p:txBody>
      </p:sp>
    </p:spTree>
    <p:extLst>
      <p:ext uri="{BB962C8B-B14F-4D97-AF65-F5344CB8AC3E}">
        <p14:creationId xmlns:p14="http://schemas.microsoft.com/office/powerpoint/2010/main" val="417825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81656-2F24-4C7D-86A6-A710F2EB1215}"/>
              </a:ext>
            </a:extLst>
          </p:cNvPr>
          <p:cNvSpPr>
            <a:spLocks noGrp="1"/>
          </p:cNvSpPr>
          <p:nvPr>
            <p:ph type="title"/>
          </p:nvPr>
        </p:nvSpPr>
        <p:spPr/>
        <p:txBody>
          <a:bodyPr/>
          <a:lstStyle/>
          <a:p>
            <a:r>
              <a:rPr lang="zh-CN" altLang="en-US"/>
              <a:t>标签平滑（</a:t>
            </a:r>
            <a:r>
              <a:rPr lang="en-US" altLang="zh-CN"/>
              <a:t>Label Smoothing</a:t>
            </a:r>
            <a:r>
              <a:rPr lang="zh-CN" altLang="en-US"/>
              <a:t>）</a:t>
            </a:r>
            <a:endParaRPr lang="zh-CN" altLang="en-US" dirty="0"/>
          </a:p>
        </p:txBody>
      </p:sp>
      <p:sp>
        <p:nvSpPr>
          <p:cNvPr id="3" name="内容占位符 2">
            <a:extLst>
              <a:ext uri="{FF2B5EF4-FFF2-40B4-BE49-F238E27FC236}">
                <a16:creationId xmlns:a16="http://schemas.microsoft.com/office/drawing/2014/main" id="{06955056-B1A3-4EB2-BBC2-C09D5690BA18}"/>
              </a:ext>
            </a:extLst>
          </p:cNvPr>
          <p:cNvSpPr>
            <a:spLocks noGrp="1"/>
          </p:cNvSpPr>
          <p:nvPr>
            <p:ph idx="1"/>
          </p:nvPr>
        </p:nvSpPr>
        <p:spPr/>
        <p:txBody>
          <a:bodyPr/>
          <a:lstStyle/>
          <a:p>
            <a:r>
              <a:rPr lang="zh-CN" altLang="en-US" dirty="0"/>
              <a:t>在输出标签中添加噪声来避免模型过拟合。</a:t>
            </a:r>
            <a:endParaRPr lang="en-US" altLang="zh-CN" dirty="0"/>
          </a:p>
          <a:p>
            <a:r>
              <a:rPr lang="zh-CN" altLang="en-US" dirty="0"/>
              <a:t>一个样本</a:t>
            </a:r>
            <a:r>
              <a:rPr lang="en-US" altLang="zh-CN" dirty="0"/>
              <a:t>x</a:t>
            </a:r>
            <a:r>
              <a:rPr lang="zh-CN" altLang="en-US" dirty="0"/>
              <a:t>的标签一般用</a:t>
            </a:r>
            <a:r>
              <a:rPr lang="en-US" altLang="zh-CN" dirty="0" err="1"/>
              <a:t>onehot</a:t>
            </a:r>
            <a:r>
              <a:rPr lang="zh-CN" altLang="en-US" dirty="0"/>
              <a:t>向量表示</a:t>
            </a:r>
            <a:endParaRPr lang="en-US" altLang="zh-CN" dirty="0"/>
          </a:p>
          <a:p>
            <a:endParaRPr lang="en-US" altLang="zh-CN" dirty="0"/>
          </a:p>
          <a:p>
            <a:endParaRPr lang="en-US" altLang="zh-CN" dirty="0"/>
          </a:p>
          <a:p>
            <a:endParaRPr lang="en-US" altLang="zh-CN" dirty="0"/>
          </a:p>
          <a:p>
            <a:r>
              <a:rPr lang="zh-CN" altLang="en-US" dirty="0"/>
              <a:t>引入一个噪声对标签进行平滑，即假设样本以</a:t>
            </a:r>
            <a:r>
              <a:rPr lang="en-US" altLang="zh-CN" dirty="0"/>
              <a:t>ϵ</a:t>
            </a:r>
            <a:r>
              <a:rPr lang="zh-CN" altLang="en-US" dirty="0"/>
              <a:t>的概率为其它类。平滑后的标签为</a:t>
            </a:r>
          </a:p>
        </p:txBody>
      </p:sp>
      <p:pic>
        <p:nvPicPr>
          <p:cNvPr id="5" name="图片 4">
            <a:extLst>
              <a:ext uri="{FF2B5EF4-FFF2-40B4-BE49-F238E27FC236}">
                <a16:creationId xmlns:a16="http://schemas.microsoft.com/office/drawing/2014/main" id="{1DB6C442-F0FA-4ECB-8886-B5C6B540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514600"/>
            <a:ext cx="2884790" cy="419111"/>
          </a:xfrm>
          <a:prstGeom prst="rect">
            <a:avLst/>
          </a:prstGeom>
        </p:spPr>
      </p:pic>
      <p:sp>
        <p:nvSpPr>
          <p:cNvPr id="6" name="矩形 5">
            <a:extLst>
              <a:ext uri="{FF2B5EF4-FFF2-40B4-BE49-F238E27FC236}">
                <a16:creationId xmlns:a16="http://schemas.microsoft.com/office/drawing/2014/main" id="{537C50D5-5D49-462C-9111-4D856746C2A8}"/>
              </a:ext>
            </a:extLst>
          </p:cNvPr>
          <p:cNvSpPr/>
          <p:nvPr/>
        </p:nvSpPr>
        <p:spPr>
          <a:xfrm>
            <a:off x="7848600" y="2573878"/>
            <a:ext cx="2655599" cy="369332"/>
          </a:xfrm>
          <a:prstGeom prst="rect">
            <a:avLst/>
          </a:prstGeom>
        </p:spPr>
        <p:txBody>
          <a:bodyPr wrap="none">
            <a:spAutoFit/>
          </a:bodyPr>
          <a:lstStyle/>
          <a:p>
            <a:r>
              <a:rPr lang="zh-CN" altLang="en-US" dirty="0">
                <a:solidFill>
                  <a:srgbClr val="FF0000"/>
                </a:solidFill>
              </a:rPr>
              <a:t>硬目标（Hard Targets）</a:t>
            </a:r>
          </a:p>
        </p:txBody>
      </p:sp>
      <p:pic>
        <p:nvPicPr>
          <p:cNvPr id="8" name="图片 7">
            <a:extLst>
              <a:ext uri="{FF2B5EF4-FFF2-40B4-BE49-F238E27FC236}">
                <a16:creationId xmlns:a16="http://schemas.microsoft.com/office/drawing/2014/main" id="{D13F2D0C-7970-4C86-A937-FA9E00FC7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5181600"/>
            <a:ext cx="5057660" cy="533400"/>
          </a:xfrm>
          <a:prstGeom prst="rect">
            <a:avLst/>
          </a:prstGeom>
        </p:spPr>
      </p:pic>
    </p:spTree>
    <p:extLst>
      <p:ext uri="{BB962C8B-B14F-4D97-AF65-F5344CB8AC3E}">
        <p14:creationId xmlns:p14="http://schemas.microsoft.com/office/powerpoint/2010/main" val="2549872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模型</a:t>
            </a:r>
            <a:endParaRPr lang="en-US" altLang="zh-CN"/>
          </a:p>
          <a:p>
            <a:pPr lvl="1"/>
            <a:r>
              <a:rPr lang="zh-CN" altLang="en-US"/>
              <a:t>用 </a:t>
            </a:r>
            <a:r>
              <a:rPr lang="en-US" altLang="zh-CN"/>
              <a:t>ReLU </a:t>
            </a:r>
            <a:r>
              <a:rPr lang="zh-CN" altLang="en-US"/>
              <a:t>作为激活函数</a:t>
            </a:r>
          </a:p>
          <a:p>
            <a:pPr lvl="1"/>
            <a:r>
              <a:rPr lang="zh-CN" altLang="en-US"/>
              <a:t>分类时用交叉熵作为损失函数</a:t>
            </a:r>
            <a:endParaRPr lang="en-US" altLang="zh-CN"/>
          </a:p>
          <a:p>
            <a:pPr lvl="1"/>
            <a:r>
              <a:rPr lang="zh-CN" altLang="en-US"/>
              <a:t>逐层归一化</a:t>
            </a:r>
          </a:p>
          <a:p>
            <a:r>
              <a:rPr lang="zh-CN" altLang="en-US"/>
              <a:t>优化</a:t>
            </a:r>
            <a:endParaRPr lang="en-US" altLang="zh-CN"/>
          </a:p>
          <a:p>
            <a:pPr lvl="1"/>
            <a:r>
              <a:rPr lang="en-US" altLang="zh-CN"/>
              <a:t>SDG+mini-batch</a:t>
            </a:r>
            <a:r>
              <a:rPr lang="zh-CN" altLang="en-US"/>
              <a:t>（动态学习率、</a:t>
            </a:r>
            <a:r>
              <a:rPr lang="en-US" altLang="zh-CN"/>
              <a:t>Adam</a:t>
            </a:r>
            <a:r>
              <a:rPr lang="zh-CN" altLang="en-US"/>
              <a:t>算法优先）</a:t>
            </a:r>
            <a:endParaRPr lang="en-US" altLang="zh-CN"/>
          </a:p>
          <a:p>
            <a:pPr lvl="1"/>
            <a:r>
              <a:rPr lang="zh-CN" altLang="en-US"/>
              <a:t>每次迭代都重新随机排序</a:t>
            </a:r>
          </a:p>
          <a:p>
            <a:pPr lvl="1"/>
            <a:r>
              <a:rPr lang="zh-CN" altLang="en-US"/>
              <a:t>数据预处理（标准归一化）</a:t>
            </a:r>
            <a:endParaRPr lang="en-US" altLang="zh-CN"/>
          </a:p>
          <a:p>
            <a:pPr lvl="1"/>
            <a:r>
              <a:rPr lang="zh-CN" altLang="en-US"/>
              <a:t>参数初始化</a:t>
            </a:r>
            <a:endParaRPr lang="en-US" altLang="zh-CN"/>
          </a:p>
          <a:p>
            <a:endParaRPr lang="zh-CN" altLang="en-US"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60C6D02D-E399-4D1D-8EC5-7F2B88F4ADEF}"/>
                  </a:ext>
                </a:extLst>
              </p:cNvPr>
              <p:cNvSpPr>
                <a:spLocks noGrp="1"/>
              </p:cNvSpPr>
              <p:nvPr>
                <p:ph idx="10"/>
              </p:nvPr>
            </p:nvSpPr>
            <p:spPr/>
            <p:txBody>
              <a:bodyPr/>
              <a:lstStyle/>
              <a:p>
                <a:r>
                  <a:rPr lang="zh-CN" altLang="en-US" dirty="0"/>
                  <a:t>正则化</a:t>
                </a:r>
              </a:p>
              <a:p>
                <a:pPr lvl="1"/>
                <a14:m>
                  <m:oMath xmlns:m="http://schemas.openxmlformats.org/officeDocument/2006/math">
                    <m:sSub>
                      <m:sSubPr>
                        <m:ctrlPr>
                          <a:rPr lang="en-US" altLang="zh-CN"/>
                        </m:ctrlPr>
                      </m:sSubPr>
                      <m:e>
                        <m:r>
                          <a:rPr lang="en-US" altLang="zh-CN"/>
                          <m:t>ℓ</m:t>
                        </m:r>
                      </m:e>
                      <m:sub>
                        <m:r>
                          <a:rPr lang="en-US" altLang="zh-CN"/>
                          <m:t>1</m:t>
                        </m:r>
                      </m:sub>
                    </m:sSub>
                  </m:oMath>
                </a14:m>
                <a:r>
                  <a:rPr lang="zh-CN" altLang="en-US" dirty="0"/>
                  <a:t>和</a:t>
                </a:r>
                <a14:m>
                  <m:oMath xmlns:m="http://schemas.openxmlformats.org/officeDocument/2006/math">
                    <m:sSub>
                      <m:sSubPr>
                        <m:ctrlPr>
                          <a:rPr lang="en-US" altLang="zh-CN"/>
                        </m:ctrlPr>
                      </m:sSubPr>
                      <m:e>
                        <m:r>
                          <a:rPr lang="en-US" altLang="zh-CN"/>
                          <m:t>ℓ</m:t>
                        </m:r>
                      </m:e>
                      <m:sub>
                        <m:r>
                          <a:rPr lang="en-US" altLang="zh-CN"/>
                          <m:t>2</m:t>
                        </m:r>
                      </m:sub>
                    </m:sSub>
                  </m:oMath>
                </a14:m>
                <a:r>
                  <a:rPr lang="zh-CN" altLang="en-US" dirty="0"/>
                  <a:t>正则化（跳过前几轮）</a:t>
                </a:r>
              </a:p>
              <a:p>
                <a:pPr lvl="1"/>
                <a:r>
                  <a:rPr lang="en-US" altLang="zh-CN" dirty="0"/>
                  <a:t>Dropout</a:t>
                </a:r>
              </a:p>
              <a:p>
                <a:pPr lvl="1"/>
                <a:r>
                  <a:rPr lang="en-US" altLang="zh-CN" dirty="0"/>
                  <a:t>Early-stop</a:t>
                </a:r>
              </a:p>
              <a:p>
                <a:pPr lvl="1"/>
                <a:r>
                  <a:rPr lang="zh-CN" altLang="en-US" dirty="0"/>
                  <a:t>数据增强</a:t>
                </a:r>
              </a:p>
            </p:txBody>
          </p:sp>
        </mc:Choice>
        <mc:Fallback>
          <p:sp>
            <p:nvSpPr>
              <p:cNvPr id="4" name="内容占位符 3">
                <a:extLst>
                  <a:ext uri="{FF2B5EF4-FFF2-40B4-BE49-F238E27FC236}">
                    <a16:creationId xmlns:a16="http://schemas.microsoft.com/office/drawing/2014/main" id="{60C6D02D-E399-4D1D-8EC5-7F2B88F4ADEF}"/>
                  </a:ext>
                </a:extLst>
              </p:cNvPr>
              <p:cNvSpPr>
                <a:spLocks noGrp="1" noRot="1" noChangeAspect="1" noMove="1" noResize="1" noEditPoints="1" noAdjustHandles="1" noChangeArrowheads="1" noChangeShapeType="1" noTextEdit="1"/>
              </p:cNvSpPr>
              <p:nvPr>
                <p:ph idx="10"/>
              </p:nvPr>
            </p:nvSpPr>
            <p:spPr>
              <a:blipFill>
                <a:blip r:embed="rId2"/>
                <a:stretch>
                  <a:fillRect l="-1600" t="-1529"/>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a:t>总结</a:t>
            </a:r>
            <a:endParaRPr lang="zh-CN" altLang="en-US" dirty="0"/>
          </a:p>
        </p:txBody>
      </p:sp>
    </p:spTree>
    <p:extLst>
      <p:ext uri="{BB962C8B-B14F-4D97-AF65-F5344CB8AC3E}">
        <p14:creationId xmlns:p14="http://schemas.microsoft.com/office/powerpoint/2010/main" val="2987511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10400" y="4114800"/>
            <a:ext cx="2313454" cy="369332"/>
          </a:xfrm>
          <a:prstGeom prst="rect">
            <a:avLst/>
          </a:prstGeom>
        </p:spPr>
        <p:txBody>
          <a:bodyPr wrap="none">
            <a:spAutoFit/>
          </a:bodyPr>
          <a:lstStyle/>
          <a:p>
            <a:r>
              <a:rPr lang="zh-CN" altLang="en-US" dirty="0"/>
              <a:t>https://nndl.github.io/</a:t>
            </a:r>
          </a:p>
        </p:txBody>
      </p:sp>
      <p:sp>
        <p:nvSpPr>
          <p:cNvPr id="3" name="文本框 2">
            <a:extLst>
              <a:ext uri="{FF2B5EF4-FFF2-40B4-BE49-F238E27FC236}">
                <a16:creationId xmlns:a16="http://schemas.microsoft.com/office/drawing/2014/main" id="{C6952E20-15FB-4885-9F5E-5ABDB49D535D}"/>
              </a:ext>
            </a:extLst>
          </p:cNvPr>
          <p:cNvSpPr txBox="1"/>
          <p:nvPr/>
        </p:nvSpPr>
        <p:spPr>
          <a:xfrm>
            <a:off x="6781800" y="3200400"/>
            <a:ext cx="2209800" cy="584775"/>
          </a:xfrm>
          <a:prstGeom prst="rect">
            <a:avLst/>
          </a:prstGeom>
          <a:noFill/>
        </p:spPr>
        <p:txBody>
          <a:bodyPr wrap="square" rtlCol="0">
            <a:spAutoFit/>
          </a:bodyPr>
          <a:lstStyle/>
          <a:p>
            <a:pPr algn="ctr"/>
            <a:r>
              <a:rPr lang="zh-CN" altLang="en-US" sz="3200" dirty="0"/>
              <a:t>谢  谢</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A249-F80C-421F-81E0-2DB63896E0B6}"/>
              </a:ext>
            </a:extLst>
          </p:cNvPr>
          <p:cNvSpPr>
            <a:spLocks noGrp="1"/>
          </p:cNvSpPr>
          <p:nvPr>
            <p:ph type="title"/>
          </p:nvPr>
        </p:nvSpPr>
        <p:spPr/>
        <p:txBody>
          <a:bodyPr/>
          <a:lstStyle/>
          <a:p>
            <a:r>
              <a:rPr lang="en-US" altLang="zh-CN"/>
              <a:t>VISUALIZING THE LOSS LANDSCAPE OF NN</a:t>
            </a:r>
            <a:endParaRPr lang="zh-CN" altLang="en-US" dirty="0"/>
          </a:p>
        </p:txBody>
      </p:sp>
      <p:pic>
        <p:nvPicPr>
          <p:cNvPr id="4" name="图片 3">
            <a:extLst>
              <a:ext uri="{FF2B5EF4-FFF2-40B4-BE49-F238E27FC236}">
                <a16:creationId xmlns:a16="http://schemas.microsoft.com/office/drawing/2014/main" id="{91D6E549-D082-4B90-81DF-A4FFFBD2B1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9444" y="1258324"/>
            <a:ext cx="5321845" cy="2462467"/>
          </a:xfrm>
          <a:prstGeom prst="rect">
            <a:avLst/>
          </a:prstGeom>
        </p:spPr>
      </p:pic>
      <p:pic>
        <p:nvPicPr>
          <p:cNvPr id="6" name="图片 5">
            <a:extLst>
              <a:ext uri="{FF2B5EF4-FFF2-40B4-BE49-F238E27FC236}">
                <a16:creationId xmlns:a16="http://schemas.microsoft.com/office/drawing/2014/main" id="{AA1D8BD7-AA4B-4A57-98DD-A8DEAE94B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3810000"/>
            <a:ext cx="5613973" cy="2462467"/>
          </a:xfrm>
          <a:prstGeom prst="rect">
            <a:avLst/>
          </a:prstGeom>
        </p:spPr>
      </p:pic>
      <p:sp>
        <p:nvSpPr>
          <p:cNvPr id="7" name="矩形 6">
            <a:extLst>
              <a:ext uri="{FF2B5EF4-FFF2-40B4-BE49-F238E27FC236}">
                <a16:creationId xmlns:a16="http://schemas.microsoft.com/office/drawing/2014/main" id="{74CD4671-5E41-428D-888B-A50C40302D94}"/>
              </a:ext>
            </a:extLst>
          </p:cNvPr>
          <p:cNvSpPr/>
          <p:nvPr/>
        </p:nvSpPr>
        <p:spPr>
          <a:xfrm>
            <a:off x="8648913" y="2335668"/>
            <a:ext cx="4572000" cy="307777"/>
          </a:xfrm>
          <a:prstGeom prst="rect">
            <a:avLst/>
          </a:prstGeom>
        </p:spPr>
        <p:txBody>
          <a:bodyPr>
            <a:spAutoFit/>
          </a:bodyPr>
          <a:lstStyle/>
          <a:p>
            <a:r>
              <a:rPr lang="en-US" altLang="zh-CN" sz="1400" b="1" dirty="0"/>
              <a:t>without skip connections</a:t>
            </a:r>
            <a:endParaRPr lang="zh-CN" altLang="en-US" sz="1400" dirty="0"/>
          </a:p>
        </p:txBody>
      </p:sp>
      <p:sp>
        <p:nvSpPr>
          <p:cNvPr id="8" name="矩形 7">
            <a:extLst>
              <a:ext uri="{FF2B5EF4-FFF2-40B4-BE49-F238E27FC236}">
                <a16:creationId xmlns:a16="http://schemas.microsoft.com/office/drawing/2014/main" id="{57E4AEF1-9CF5-4E28-92D0-132889D04C0B}"/>
              </a:ext>
            </a:extLst>
          </p:cNvPr>
          <p:cNvSpPr/>
          <p:nvPr/>
        </p:nvSpPr>
        <p:spPr>
          <a:xfrm>
            <a:off x="8686800" y="4876800"/>
            <a:ext cx="4572000" cy="307777"/>
          </a:xfrm>
          <a:prstGeom prst="rect">
            <a:avLst/>
          </a:prstGeom>
        </p:spPr>
        <p:txBody>
          <a:bodyPr>
            <a:spAutoFit/>
          </a:bodyPr>
          <a:lstStyle/>
          <a:p>
            <a:r>
              <a:rPr lang="en-US" altLang="zh-CN" sz="1400" b="1" dirty="0"/>
              <a:t>with skip connections</a:t>
            </a:r>
            <a:endParaRPr lang="zh-CN" altLang="en-US" sz="1400" dirty="0"/>
          </a:p>
        </p:txBody>
      </p:sp>
      <p:sp>
        <p:nvSpPr>
          <p:cNvPr id="10" name="矩形 9">
            <a:extLst>
              <a:ext uri="{FF2B5EF4-FFF2-40B4-BE49-F238E27FC236}">
                <a16:creationId xmlns:a16="http://schemas.microsoft.com/office/drawing/2014/main" id="{A7AB0EE1-B369-438A-B73B-CF57D2D4918B}"/>
              </a:ext>
            </a:extLst>
          </p:cNvPr>
          <p:cNvSpPr/>
          <p:nvPr/>
        </p:nvSpPr>
        <p:spPr>
          <a:xfrm>
            <a:off x="533400" y="6107760"/>
            <a:ext cx="11353800" cy="253916"/>
          </a:xfrm>
          <a:prstGeom prst="rect">
            <a:avLst/>
          </a:prstGeom>
        </p:spPr>
        <p:txBody>
          <a:bodyPr wrap="square">
            <a:spAutoFit/>
          </a:bodyPr>
          <a:lstStyle/>
          <a:p>
            <a:r>
              <a:rPr lang="en-US" altLang="zh-CN" sz="1050" dirty="0">
                <a:solidFill>
                  <a:srgbClr val="222222"/>
                </a:solidFill>
              </a:rPr>
              <a:t>Li H, Xu Z, Taylor G, et al. Visualizing the loss landscape of neural nets[C]//Advances in Neural Information Processing Systems. 2018: 6389-6399.</a:t>
            </a:r>
            <a:endParaRPr lang="zh-CN" altLang="en-US" sz="1050" dirty="0"/>
          </a:p>
        </p:txBody>
      </p:sp>
    </p:spTree>
    <p:extLst>
      <p:ext uri="{BB962C8B-B14F-4D97-AF65-F5344CB8AC3E}">
        <p14:creationId xmlns:p14="http://schemas.microsoft.com/office/powerpoint/2010/main" val="312535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72D0E-8724-42B4-8611-813B13A3A1CE}"/>
              </a:ext>
            </a:extLst>
          </p:cNvPr>
          <p:cNvSpPr>
            <a:spLocks noGrp="1"/>
          </p:cNvSpPr>
          <p:nvPr>
            <p:ph type="title"/>
          </p:nvPr>
        </p:nvSpPr>
        <p:spPr/>
        <p:txBody>
          <a:bodyPr/>
          <a:lstStyle/>
          <a:p>
            <a:r>
              <a:rPr lang="zh-CN" altLang="en-US"/>
              <a:t>神经网络优化的改善方法</a:t>
            </a:r>
            <a:endParaRPr lang="zh-CN" altLang="en-US" dirty="0"/>
          </a:p>
        </p:txBody>
      </p:sp>
      <p:sp>
        <p:nvSpPr>
          <p:cNvPr id="3" name="内容占位符 2">
            <a:extLst>
              <a:ext uri="{FF2B5EF4-FFF2-40B4-BE49-F238E27FC236}">
                <a16:creationId xmlns:a16="http://schemas.microsoft.com/office/drawing/2014/main" id="{47C5733E-4011-40F0-96A8-901581BD79D5}"/>
              </a:ext>
            </a:extLst>
          </p:cNvPr>
          <p:cNvSpPr>
            <a:spLocks noGrp="1"/>
          </p:cNvSpPr>
          <p:nvPr>
            <p:ph idx="1"/>
          </p:nvPr>
        </p:nvSpPr>
        <p:spPr/>
        <p:txBody>
          <a:bodyPr/>
          <a:lstStyle/>
          <a:p>
            <a:r>
              <a:rPr lang="zh-CN" altLang="en-US" dirty="0"/>
              <a:t>更有效的优化算法来提高优化方法的效率和稳定性</a:t>
            </a:r>
            <a:endParaRPr lang="en-US" altLang="zh-CN" dirty="0"/>
          </a:p>
          <a:p>
            <a:pPr lvl="1"/>
            <a:r>
              <a:rPr lang="zh-CN" altLang="en-US" dirty="0"/>
              <a:t>动态学习率调整</a:t>
            </a:r>
            <a:endParaRPr lang="en-US" altLang="zh-CN" dirty="0"/>
          </a:p>
          <a:p>
            <a:pPr lvl="1"/>
            <a:r>
              <a:rPr lang="zh-CN" altLang="en-US" dirty="0"/>
              <a:t>梯度估计修正</a:t>
            </a:r>
          </a:p>
          <a:p>
            <a:r>
              <a:rPr lang="zh-CN" altLang="en-US" dirty="0"/>
              <a:t>更好的参数初始化方法、数据预处理方法来提高优化效率</a:t>
            </a:r>
          </a:p>
          <a:p>
            <a:r>
              <a:rPr lang="zh-CN" altLang="en-US" dirty="0"/>
              <a:t>修改网络结构来得到更好的优化地形</a:t>
            </a:r>
            <a:endParaRPr lang="en-US" altLang="zh-CN" dirty="0"/>
          </a:p>
          <a:p>
            <a:pPr lvl="1"/>
            <a:r>
              <a:rPr lang="zh-CN" altLang="en-US" dirty="0"/>
              <a:t>优化地形（ </a:t>
            </a:r>
            <a:r>
              <a:rPr lang="en-US" altLang="zh-CN" dirty="0"/>
              <a:t>Optimization Landscape </a:t>
            </a:r>
            <a:r>
              <a:rPr lang="zh-CN" altLang="en-US" dirty="0"/>
              <a:t>）指在高维空间中损失函数的曲面形状</a:t>
            </a:r>
            <a:endParaRPr lang="en-US" altLang="zh-CN" dirty="0"/>
          </a:p>
          <a:p>
            <a:pPr lvl="1"/>
            <a:r>
              <a:rPr lang="zh-CN" altLang="en-US" dirty="0"/>
              <a:t>好的优化地形通常比较平滑</a:t>
            </a:r>
          </a:p>
          <a:p>
            <a:pPr lvl="1"/>
            <a:r>
              <a:rPr lang="zh-CN" altLang="en-US" dirty="0"/>
              <a:t>使用 </a:t>
            </a:r>
            <a:r>
              <a:rPr lang="en-US" altLang="zh-CN" dirty="0" err="1"/>
              <a:t>ReLU</a:t>
            </a:r>
            <a:r>
              <a:rPr lang="en-US" altLang="zh-CN" dirty="0"/>
              <a:t> </a:t>
            </a:r>
            <a:r>
              <a:rPr lang="zh-CN" altLang="en-US" dirty="0"/>
              <a:t>激活函数、残差连接、逐层归一化等</a:t>
            </a:r>
          </a:p>
          <a:p>
            <a:r>
              <a:rPr lang="zh-CN" altLang="en-US" dirty="0"/>
              <a:t>使用更好的超参数优化方法</a:t>
            </a:r>
          </a:p>
        </p:txBody>
      </p:sp>
    </p:spTree>
    <p:extLst>
      <p:ext uri="{BB962C8B-B14F-4D97-AF65-F5344CB8AC3E}">
        <p14:creationId xmlns:p14="http://schemas.microsoft.com/office/powerpoint/2010/main" val="4054146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7822C-B423-43C9-9559-A3652363D068}"/>
              </a:ext>
            </a:extLst>
          </p:cNvPr>
          <p:cNvSpPr>
            <a:spLocks noGrp="1"/>
          </p:cNvSpPr>
          <p:nvPr>
            <p:ph type="ctrTitle"/>
          </p:nvPr>
        </p:nvSpPr>
        <p:spPr/>
        <p:txBody>
          <a:bodyPr/>
          <a:lstStyle/>
          <a:p>
            <a:r>
              <a:rPr lang="zh-CN" altLang="en-US" dirty="0"/>
              <a:t>优化算法改进</a:t>
            </a:r>
          </a:p>
        </p:txBody>
      </p:sp>
    </p:spTree>
    <p:extLst>
      <p:ext uri="{BB962C8B-B14F-4D97-AF65-F5344CB8AC3E}">
        <p14:creationId xmlns:p14="http://schemas.microsoft.com/office/powerpoint/2010/main" val="2233420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C99FF-DBDC-47EC-A192-3A6D8D889A91}"/>
              </a:ext>
            </a:extLst>
          </p:cNvPr>
          <p:cNvSpPr>
            <a:spLocks noGrp="1"/>
          </p:cNvSpPr>
          <p:nvPr>
            <p:ph type="title"/>
          </p:nvPr>
        </p:nvSpPr>
        <p:spPr/>
        <p:txBody>
          <a:bodyPr/>
          <a:lstStyle/>
          <a:p>
            <a:r>
              <a:rPr lang="zh-CN" altLang="en-US"/>
              <a:t>优化算法：随机梯度下降</a:t>
            </a:r>
            <a:endParaRPr lang="zh-CN" altLang="en-US" dirty="0"/>
          </a:p>
        </p:txBody>
      </p:sp>
      <p:pic>
        <p:nvPicPr>
          <p:cNvPr id="1026" name="Picture 2" descr="Related image">
            <a:extLst>
              <a:ext uri="{FF2B5EF4-FFF2-40B4-BE49-F238E27FC236}">
                <a16:creationId xmlns:a16="http://schemas.microsoft.com/office/drawing/2014/main" id="{4DEC83C7-8256-45F8-9D59-5B9FD7133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667000"/>
            <a:ext cx="3971786" cy="2100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4E955C2A-6CC5-426B-8142-D38EF6693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133600"/>
            <a:ext cx="5682491" cy="3058966"/>
          </a:xfrm>
          <a:prstGeom prst="rect">
            <a:avLst/>
          </a:prstGeom>
        </p:spPr>
      </p:pic>
    </p:spTree>
    <p:extLst>
      <p:ext uri="{BB962C8B-B14F-4D97-AF65-F5344CB8AC3E}">
        <p14:creationId xmlns:p14="http://schemas.microsoft.com/office/powerpoint/2010/main" val="1438607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3.2"/>
</p:tagLst>
</file>

<file path=ppt/tags/tag2.xml><?xml version="1.0" encoding="utf-8"?>
<p:tagLst xmlns:a="http://schemas.openxmlformats.org/drawingml/2006/main" xmlns:r="http://schemas.openxmlformats.org/officeDocument/2006/relationships" xmlns:p="http://schemas.openxmlformats.org/presentationml/2006/main">
  <p:tag name="TIMING" val="|69.1"/>
</p:tagLst>
</file>

<file path=ppt/tags/tag3.xml><?xml version="1.0" encoding="utf-8"?>
<p:tagLst xmlns:a="http://schemas.openxmlformats.org/drawingml/2006/main" xmlns:r="http://schemas.openxmlformats.org/officeDocument/2006/relationships" xmlns:p="http://schemas.openxmlformats.org/presentationml/2006/main">
  <p:tag name="TIMING" val="|40.3|19.8|37.5|66"/>
</p:tagLst>
</file>

<file path=ppt/tags/tag4.xml><?xml version="1.0" encoding="utf-8"?>
<p:tagLst xmlns:a="http://schemas.openxmlformats.org/drawingml/2006/main" xmlns:r="http://schemas.openxmlformats.org/officeDocument/2006/relationships" xmlns:p="http://schemas.openxmlformats.org/presentationml/2006/main">
  <p:tag name="TIMING" val="|120.8"/>
</p:tagLst>
</file>

<file path=ppt/tags/tag5.xml><?xml version="1.0" encoding="utf-8"?>
<p:tagLst xmlns:a="http://schemas.openxmlformats.org/drawingml/2006/main" xmlns:r="http://schemas.openxmlformats.org/officeDocument/2006/relationships" xmlns:p="http://schemas.openxmlformats.org/presentationml/2006/main">
  <p:tag name="TIMING" val="|74.1"/>
</p:tagLst>
</file>

<file path=ppt/tags/tag6.xml><?xml version="1.0" encoding="utf-8"?>
<p:tagLst xmlns:a="http://schemas.openxmlformats.org/drawingml/2006/main" xmlns:r="http://schemas.openxmlformats.org/officeDocument/2006/relationships" xmlns:p="http://schemas.openxmlformats.org/presentationml/2006/main">
  <p:tag name="TIMING" val="|1.4|0.5|0.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3B7E14B3-E51F-400F-98B0-C6E8AEDC9215}" vid="{E9F6761E-042A-4921-B938-D44FAACDB2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20269</TotalTime>
  <Words>2414</Words>
  <Application>Microsoft Office PowerPoint</Application>
  <PresentationFormat>宽屏</PresentationFormat>
  <Paragraphs>368</Paragraphs>
  <Slides>59</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59</vt:i4>
      </vt:variant>
    </vt:vector>
  </HeadingPairs>
  <TitlesOfParts>
    <vt:vector size="71" baseType="lpstr">
      <vt:lpstr>华文楷体</vt:lpstr>
      <vt:lpstr>宋体</vt:lpstr>
      <vt:lpstr>微软雅黑</vt:lpstr>
      <vt:lpstr>Arial</vt:lpstr>
      <vt:lpstr>Calibri</vt:lpstr>
      <vt:lpstr>Cambria</vt:lpstr>
      <vt:lpstr>Cambria Math</vt:lpstr>
      <vt:lpstr>Helvetica</vt:lpstr>
      <vt:lpstr>Times New Roman</vt:lpstr>
      <vt:lpstr>Wingdings</vt:lpstr>
      <vt:lpstr>Wingdings 3</vt:lpstr>
      <vt:lpstr>my</vt:lpstr>
      <vt:lpstr>网络优化与正则化</vt:lpstr>
      <vt:lpstr>机器学习的矛与盾</vt:lpstr>
      <vt:lpstr>网络优化</vt:lpstr>
      <vt:lpstr>网络优化的难点</vt:lpstr>
      <vt:lpstr>高维空间的非凸优化问题</vt:lpstr>
      <vt:lpstr>VISUALIZING THE LOSS LANDSCAPE OF NN</vt:lpstr>
      <vt:lpstr>神经网络优化的改善方法</vt:lpstr>
      <vt:lpstr>优化算法改进</vt:lpstr>
      <vt:lpstr>优化算法：随机梯度下降</vt:lpstr>
      <vt:lpstr>优化算法：小批量随机梯度下降 MiniBatch</vt:lpstr>
      <vt:lpstr>批量大小的影响</vt:lpstr>
      <vt:lpstr>如何改进？</vt:lpstr>
      <vt:lpstr>学习率的影响</vt:lpstr>
      <vt:lpstr>学习率衰减 </vt:lpstr>
      <vt:lpstr>学习率衰减</vt:lpstr>
      <vt:lpstr>学习率衰减</vt:lpstr>
      <vt:lpstr>周期性学习率调整 Cyclical Learning Rates</vt:lpstr>
      <vt:lpstr>Cyclical Learning Rates</vt:lpstr>
      <vt:lpstr>Others</vt:lpstr>
      <vt:lpstr>自适应学习率</vt:lpstr>
      <vt:lpstr>梯度方向优化</vt:lpstr>
      <vt:lpstr>梯度方向优化</vt:lpstr>
      <vt:lpstr>梯度方向优化+自适应学习率</vt:lpstr>
      <vt:lpstr>优化</vt:lpstr>
      <vt:lpstr>梯度截断</vt:lpstr>
      <vt:lpstr>优化算法改进小结</vt:lpstr>
      <vt:lpstr>参数初始化/数据预处理</vt:lpstr>
      <vt:lpstr>参数初始化</vt:lpstr>
      <vt:lpstr>随机初始化</vt:lpstr>
      <vt:lpstr>随机初始化</vt:lpstr>
      <vt:lpstr>参数初始化</vt:lpstr>
      <vt:lpstr>数据预处理</vt:lpstr>
      <vt:lpstr>逐层归一化</vt:lpstr>
      <vt:lpstr>逐层归一化</vt:lpstr>
      <vt:lpstr>批量归一化</vt:lpstr>
      <vt:lpstr>层归一化</vt:lpstr>
      <vt:lpstr>批量归一化VS层归一化</vt:lpstr>
      <vt:lpstr>更多的归一化</vt:lpstr>
      <vt:lpstr>超参数优化</vt:lpstr>
      <vt:lpstr>超参数优化</vt:lpstr>
      <vt:lpstr>超参数优化</vt:lpstr>
      <vt:lpstr>超参数优化</vt:lpstr>
      <vt:lpstr>超参数优化</vt:lpstr>
      <vt:lpstr>网络正则化</vt:lpstr>
      <vt:lpstr>重新思考泛化性</vt:lpstr>
      <vt:lpstr>正则化（regularization）</vt:lpstr>
      <vt:lpstr>正则化</vt:lpstr>
      <vt:lpstr>ℓ_1和ℓ_2正则化</vt:lpstr>
      <vt:lpstr>神经网络示例</vt:lpstr>
      <vt:lpstr>神经网络示例</vt:lpstr>
      <vt:lpstr>提前停止</vt:lpstr>
      <vt:lpstr>权重衰减（Weight Decay）</vt:lpstr>
      <vt:lpstr>丢弃法（Dropout Method）</vt:lpstr>
      <vt:lpstr>Dropout意义</vt:lpstr>
      <vt:lpstr>循环神经网络上的丢弃法</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Windows 用户</cp:lastModifiedBy>
  <cp:revision>1919</cp:revision>
  <dcterms:created xsi:type="dcterms:W3CDTF">2009-03-19T21:17:53Z</dcterms:created>
  <dcterms:modified xsi:type="dcterms:W3CDTF">2020-09-21T10:05:24Z</dcterms:modified>
</cp:coreProperties>
</file>